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media/image4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768" r:id="rId2"/>
    <p:sldMasterId id="2147483780" r:id="rId3"/>
  </p:sldMasterIdLst>
  <p:notesMasterIdLst>
    <p:notesMasterId r:id="rId52"/>
  </p:notesMasterIdLst>
  <p:sldIdLst>
    <p:sldId id="261" r:id="rId4"/>
    <p:sldId id="349" r:id="rId5"/>
    <p:sldId id="412" r:id="rId6"/>
    <p:sldId id="414" r:id="rId7"/>
    <p:sldId id="415" r:id="rId8"/>
    <p:sldId id="416" r:id="rId9"/>
    <p:sldId id="417" r:id="rId10"/>
    <p:sldId id="418" r:id="rId11"/>
    <p:sldId id="419" r:id="rId12"/>
    <p:sldId id="420" r:id="rId13"/>
    <p:sldId id="421" r:id="rId14"/>
    <p:sldId id="422" r:id="rId15"/>
    <p:sldId id="423" r:id="rId16"/>
    <p:sldId id="424" r:id="rId17"/>
    <p:sldId id="425" r:id="rId18"/>
    <p:sldId id="426" r:id="rId19"/>
    <p:sldId id="427" r:id="rId20"/>
    <p:sldId id="428" r:id="rId21"/>
    <p:sldId id="429" r:id="rId22"/>
    <p:sldId id="430" r:id="rId23"/>
    <p:sldId id="431" r:id="rId24"/>
    <p:sldId id="432" r:id="rId25"/>
    <p:sldId id="433" r:id="rId26"/>
    <p:sldId id="434" r:id="rId27"/>
    <p:sldId id="435" r:id="rId28"/>
    <p:sldId id="436" r:id="rId29"/>
    <p:sldId id="437" r:id="rId30"/>
    <p:sldId id="438" r:id="rId31"/>
    <p:sldId id="439" r:id="rId32"/>
    <p:sldId id="440" r:id="rId33"/>
    <p:sldId id="441" r:id="rId34"/>
    <p:sldId id="442" r:id="rId35"/>
    <p:sldId id="444" r:id="rId36"/>
    <p:sldId id="443" r:id="rId37"/>
    <p:sldId id="445" r:id="rId38"/>
    <p:sldId id="446" r:id="rId39"/>
    <p:sldId id="447" r:id="rId40"/>
    <p:sldId id="462" r:id="rId41"/>
    <p:sldId id="449" r:id="rId42"/>
    <p:sldId id="465" r:id="rId43"/>
    <p:sldId id="466" r:id="rId44"/>
    <p:sldId id="467" r:id="rId45"/>
    <p:sldId id="470" r:id="rId46"/>
    <p:sldId id="471" r:id="rId47"/>
    <p:sldId id="468" r:id="rId48"/>
    <p:sldId id="463" r:id="rId49"/>
    <p:sldId id="464" r:id="rId50"/>
    <p:sldId id="461" r:id="rId5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1" autoAdjust="0"/>
  </p:normalViewPr>
  <p:slideViewPr>
    <p:cSldViewPr>
      <p:cViewPr varScale="1">
        <p:scale>
          <a:sx n="56" d="100"/>
          <a:sy n="56" d="100"/>
        </p:scale>
        <p:origin x="180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300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6925E-9BA4-4A60-B724-E96339EBBF63}" type="datetimeFigureOut">
              <a:rPr lang="pt-BR" smtClean="0"/>
              <a:t>09/09/2019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2810F3-EA11-472F-B39B-D2E08443B00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3553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810F3-EA11-472F-B39B-D2E08443B006}" type="slidenum">
              <a:rPr lang="pt-BR" smtClean="0"/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3325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09/09/2019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09/09/2019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09/09/2019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09/09/2019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1631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09/09/2019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4862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09/09/2019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1966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09/09/2019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3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09/09/2019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5063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09/09/2019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46577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09/09/2019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30565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09/09/2019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637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09/09/2019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09/09/2019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74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09/09/2019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90515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09/09/2019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17818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681140"/>
      </p:ext>
    </p:extLst>
  </p:cSld>
  <p:clrMapOvr>
    <a:masterClrMapping/>
  </p:clrMapOvr>
  <p:transition spd="slow">
    <p:wheel spokes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745615"/>
      </p:ext>
    </p:extLst>
  </p:cSld>
  <p:clrMapOvr>
    <a:masterClrMapping/>
  </p:clrMapOvr>
  <p:transition spd="slow">
    <p:wheel spokes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73316"/>
      </p:ext>
    </p:extLst>
  </p:cSld>
  <p:clrMapOvr>
    <a:masterClrMapping/>
  </p:clrMapOvr>
  <p:transition spd="slow">
    <p:wheel spokes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790560"/>
      </p:ext>
    </p:extLst>
  </p:cSld>
  <p:clrMapOvr>
    <a:masterClrMapping/>
  </p:clrMapOvr>
  <p:transition spd="slow">
    <p:wheel spokes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550367"/>
      </p:ext>
    </p:extLst>
  </p:cSld>
  <p:clrMapOvr>
    <a:masterClrMapping/>
  </p:clrMapOvr>
  <p:transition spd="slow">
    <p:wheel spokes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113171"/>
      </p:ext>
    </p:extLst>
  </p:cSld>
  <p:clrMapOvr>
    <a:masterClrMapping/>
  </p:clrMapOvr>
  <p:transition spd="slow">
    <p:wheel spokes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217409"/>
      </p:ext>
    </p:extLst>
  </p:cSld>
  <p:clrMapOvr>
    <a:masterClrMapping/>
  </p:clrMapOvr>
  <p:transition spd="slow">
    <p:wheel spokes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09/09/2019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55748"/>
      </p:ext>
    </p:extLst>
  </p:cSld>
  <p:clrMapOvr>
    <a:masterClrMapping/>
  </p:clrMapOvr>
  <p:transition spd="slow">
    <p:wheel spokes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747460"/>
      </p:ext>
    </p:extLst>
  </p:cSld>
  <p:clrMapOvr>
    <a:masterClrMapping/>
  </p:clrMapOvr>
  <p:transition spd="slow">
    <p:wheel spokes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672082"/>
      </p:ext>
    </p:extLst>
  </p:cSld>
  <p:clrMapOvr>
    <a:masterClrMapping/>
  </p:clrMapOvr>
  <p:transition spd="slow">
    <p:wheel spokes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17965"/>
      </p:ext>
    </p:extLst>
  </p:cSld>
  <p:clrMapOvr>
    <a:masterClrMapping/>
  </p:clrMapOvr>
  <p:transition spd="slow">
    <p:wheel spokes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09/09/2019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09/09/2019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09/09/2019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09/09/2019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09/09/2019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09/09/2019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 smtClean="0"/>
              <a:t>Clique no ícone para adicionar uma imagem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E2E07186-5E40-4032-9FA2-2BBDE97D3879}" type="datetimeFigureOut">
              <a:rPr lang="pt-BR" smtClean="0"/>
              <a:t>09/09/2019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E07186-5E40-4032-9FA2-2BBDE97D3879}" type="datetimeFigureOut">
              <a:rPr lang="pt-BR" smtClean="0"/>
              <a:t>09/09/2019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0435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439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ransition spd="slow">
    <p:wheel spokes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abelalves.blogspot.com/" TargetMode="External"/><Relationship Id="rId3" Type="http://schemas.openxmlformats.org/officeDocument/2006/relationships/image" Target="../media/image3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3000" y="-1143000"/>
            <a:ext cx="6858000" cy="9144000"/>
          </a:xfrm>
        </p:spPr>
      </p:pic>
    </p:spTree>
    <p:extLst>
      <p:ext uri="{BB962C8B-B14F-4D97-AF65-F5344CB8AC3E}">
        <p14:creationId xmlns:p14="http://schemas.microsoft.com/office/powerpoint/2010/main" val="110648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378671" y="4509120"/>
            <a:ext cx="87298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Criado para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facilitar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aprendizado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possibilitar a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prototipação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desenvolvimento de projetos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um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relativamente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baixo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além de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não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exigir um vasto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conhecimento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em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eletrônica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</p:txBody>
      </p:sp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 que usar o </a:t>
            </a:r>
            <a:r>
              <a:rPr lang="pt-BR" sz="32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921782"/>
            <a:ext cx="6101048" cy="383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395536" y="1070734"/>
            <a:ext cx="87298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Software para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várias plataformas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– Microsoft Windows, Mac OS X e Linux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 marL="3429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Linguagem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simples;</a:t>
            </a:r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Software livre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 marL="3429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Baixo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 que usar o </a:t>
            </a:r>
            <a:r>
              <a:rPr lang="pt-BR" sz="32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" t="2377" r="2543" b="3727"/>
          <a:stretch/>
        </p:blipFill>
        <p:spPr>
          <a:xfrm>
            <a:off x="3022512" y="1760134"/>
            <a:ext cx="6102857" cy="514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395536" y="5602595"/>
            <a:ext cx="87298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Web site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oficial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contém 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amostras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código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exemplos compartilhados livremente. </a:t>
            </a:r>
          </a:p>
        </p:txBody>
      </p:sp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 que usar o </a:t>
            </a:r>
            <a:r>
              <a:rPr lang="pt-BR" sz="32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45" y="1028861"/>
            <a:ext cx="8705913" cy="438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6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395536" y="5602595"/>
            <a:ext cx="87298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 existir uma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comunidade ativa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usuários, existe uma quantidade enorme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pessoas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que podem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ajudar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 que usar o </a:t>
            </a:r>
            <a:r>
              <a:rPr lang="pt-BR" sz="32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78" y="1020652"/>
            <a:ext cx="8716337" cy="439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 que usar o </a:t>
            </a:r>
            <a:r>
              <a:rPr lang="pt-BR" sz="32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7" y="1424335"/>
            <a:ext cx="8670963" cy="3672408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395536" y="5602595"/>
            <a:ext cx="87298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 existir uma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comunidade ativa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usuários, existe uma quantidade enorme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pessoas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que podem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ajudar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8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14167" y="995607"/>
            <a:ext cx="87298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Código em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Assembly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para piscar um Led.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 que usar o </a:t>
            </a:r>
            <a:r>
              <a:rPr lang="pt-BR" sz="32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6" b="2892"/>
          <a:stretch/>
        </p:blipFill>
        <p:spPr bwMode="auto">
          <a:xfrm>
            <a:off x="399214" y="1657505"/>
            <a:ext cx="8692982" cy="508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43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14167" y="995607"/>
            <a:ext cx="87298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Código em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piscar um Led.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 que usar o </a:t>
            </a:r>
            <a:r>
              <a:rPr lang="pt-BR" sz="32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7664" y="1734162"/>
            <a:ext cx="6300127" cy="507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6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14167" y="995607"/>
            <a:ext cx="87298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Código em </a:t>
            </a:r>
            <a:r>
              <a:rPr lang="pt-BR" sz="24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para piscar um Led.</a:t>
            </a:r>
          </a:p>
        </p:txBody>
      </p:sp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 que usar o </a:t>
            </a:r>
            <a:r>
              <a:rPr lang="pt-BR" sz="32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l="1428" t="1513" r="2858" b="2227"/>
          <a:stretch/>
        </p:blipFill>
        <p:spPr>
          <a:xfrm>
            <a:off x="2258803" y="1734162"/>
            <a:ext cx="5040560" cy="51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3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" t="9680" r="8420" b="9680"/>
          <a:stretch/>
        </p:blipFill>
        <p:spPr>
          <a:xfrm>
            <a:off x="367614" y="1116036"/>
            <a:ext cx="4896544" cy="460851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5148064" y="1052736"/>
            <a:ext cx="402543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 uma placa muito eficiente e poderosa, podendo ser utilizado para fazer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qualquer coisa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 imaginação é o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limite.</a:t>
            </a:r>
          </a:p>
          <a:p>
            <a:pPr marL="0" lvl="1" algn="just">
              <a:lnSpc>
                <a:spcPct val="150000"/>
              </a:lnSpc>
            </a:pP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exemplo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existem projetos de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monitoramento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qualidade do ar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medição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Pra que serve o </a:t>
            </a:r>
            <a:r>
              <a:rPr lang="pt-BR" sz="3200" dirty="0" err="1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4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96625" y="5613047"/>
            <a:ext cx="87003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temperatura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um líquido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robôs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impressoras 3D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dentre vários outros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8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17509" y="918484"/>
            <a:ext cx="874093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Não! Há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vários modelos de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Depende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 que se deseja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fazer, com diferentes formatos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configurações de hardware. </a:t>
            </a:r>
          </a:p>
        </p:txBody>
      </p:sp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Só existe um tipo de </a:t>
            </a:r>
            <a:r>
              <a:rPr lang="pt-BR" sz="32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561" y="2098055"/>
            <a:ext cx="8221804" cy="475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6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40" name="Título 3">
            <a:extLst>
              <a:ext uri="{FF2B5EF4-FFF2-40B4-BE49-F238E27FC236}">
                <a16:creationId xmlns="" xmlns:a16="http://schemas.microsoft.com/office/drawing/2014/main" id="{94404F16-2B85-4FBF-B379-2AF34025C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3808" y="320896"/>
            <a:ext cx="6756037" cy="393324"/>
          </a:xfrm>
        </p:spPr>
        <p:txBody>
          <a:bodyPr>
            <a:noAutofit/>
          </a:bodyPr>
          <a:lstStyle/>
          <a:p>
            <a:pPr algn="l"/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Clube de Robótica IFTM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Raspberry</a:t>
            </a:r>
          </a:p>
        </p:txBody>
      </p:sp>
      <p:sp>
        <p:nvSpPr>
          <p:cNvPr id="59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204297" y="3442291"/>
            <a:ext cx="4735406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800" dirty="0" smtClean="0">
                <a:solidFill>
                  <a:prstClr val="black"/>
                </a:solidFill>
              </a:rPr>
              <a:t>2º Semestre/2019</a:t>
            </a:r>
            <a:endParaRPr lang="pt-BR" sz="4800" dirty="0">
              <a:solidFill>
                <a:prstClr val="black"/>
              </a:solidFill>
            </a:endParaRPr>
          </a:p>
        </p:txBody>
      </p:sp>
      <p:sp>
        <p:nvSpPr>
          <p:cNvPr id="20" name="Título 2">
            <a:extLst>
              <a:ext uri="{FF2B5EF4-FFF2-40B4-BE49-F238E27FC236}">
                <a16:creationId xmlns:a16="http://schemas.microsoft.com/office/drawing/2014/main" xmlns="" id="{45EF2EEB-C4DC-42C5-8619-7339A76650F4}"/>
              </a:ext>
            </a:extLst>
          </p:cNvPr>
          <p:cNvSpPr txBox="1">
            <a:spLocks/>
          </p:cNvSpPr>
          <p:nvPr/>
        </p:nvSpPr>
        <p:spPr>
          <a:xfrm>
            <a:off x="438088" y="5229200"/>
            <a:ext cx="6648608" cy="8680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endParaRPr lang="pt-BR" sz="2400" dirty="0" smtClean="0">
              <a:solidFill>
                <a:prstClr val="black"/>
              </a:solidFill>
            </a:endParaRPr>
          </a:p>
          <a:p>
            <a:pPr algn="just"/>
            <a:r>
              <a:rPr lang="pt-BR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Professor Abel Alves</a:t>
            </a:r>
          </a:p>
          <a:p>
            <a:pPr algn="just"/>
            <a:r>
              <a:rPr lang="pt-BR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Professor </a:t>
            </a:r>
            <a:r>
              <a:rPr lang="pt-BR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João Marcos de Oliveira Machado</a:t>
            </a:r>
          </a:p>
          <a:p>
            <a:pPr algn="just"/>
            <a:r>
              <a:rPr lang="pt-BR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Professor Samuel Oliveira Serqueira             </a:t>
            </a:r>
            <a:r>
              <a:rPr lang="pt-BR" dirty="0">
                <a:solidFill>
                  <a:prstClr val="black"/>
                </a:solidFill>
              </a:rPr>
              <a:t>. </a:t>
            </a:r>
            <a:br>
              <a:rPr lang="pt-BR" dirty="0">
                <a:solidFill>
                  <a:prstClr val="black"/>
                </a:solidFill>
              </a:rPr>
            </a:br>
            <a:endParaRPr lang="pt-BR" dirty="0">
              <a:solidFill>
                <a:prstClr val="black"/>
              </a:solidFill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26" name="Título 2">
            <a:extLst>
              <a:ext uri="{FF2B5EF4-FFF2-40B4-BE49-F238E27FC236}">
                <a16:creationId xmlns:a16="http://schemas.microsoft.com/office/drawing/2014/main" xmlns="" id="{D79F8C30-6638-446A-81FC-E4EEE987D3AF}"/>
              </a:ext>
            </a:extLst>
          </p:cNvPr>
          <p:cNvSpPr txBox="1">
            <a:spLocks/>
          </p:cNvSpPr>
          <p:nvPr/>
        </p:nvSpPr>
        <p:spPr>
          <a:xfrm>
            <a:off x="0" y="1857501"/>
            <a:ext cx="9144000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5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itchFamily="18" charset="0"/>
              </a:rPr>
              <a:t>Curso de Robótica </a:t>
            </a:r>
            <a:r>
              <a:rPr lang="pt-BR" sz="5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itchFamily="18" charset="0"/>
              </a:rPr>
              <a:t>Básica</a:t>
            </a:r>
            <a:endParaRPr lang="pt-BR" sz="54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79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9" grpId="0"/>
      <p:bldP spid="20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Só existe um tipo de </a:t>
            </a:r>
            <a:r>
              <a:rPr lang="pt-BR" sz="32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94" y="1251283"/>
            <a:ext cx="8646551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319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/>
                <a:ea typeface="Roboto" panose="02000000000000000000" pitchFamily="2" charset="0"/>
                <a:cs typeface="Roboto" panose="02000000000000000000" pitchFamily="2" charset="0"/>
              </a:rPr>
              <a:t>Só existe um tipo de </a:t>
            </a:r>
            <a:r>
              <a:rPr lang="pt-BR" sz="3200" dirty="0" err="1">
                <a:solidFill>
                  <a:prstClr val="black"/>
                </a:solidFill>
                <a:latin typeface="Roboto" panose="0200000000000000000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>
                <a:solidFill>
                  <a:prstClr val="black"/>
                </a:solidFill>
                <a:latin typeface="Roboto" panose="0200000000000000000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7" y="1196752"/>
            <a:ext cx="8733552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08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Só existe um tipo de </a:t>
            </a:r>
            <a:r>
              <a:rPr lang="pt-BR" sz="32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22" name="Espaço Reservado para Conteúdo 2"/>
          <p:cNvSpPr txBox="1">
            <a:spLocks/>
          </p:cNvSpPr>
          <p:nvPr/>
        </p:nvSpPr>
        <p:spPr>
          <a:xfrm>
            <a:off x="395737" y="2715225"/>
            <a:ext cx="3235694" cy="7943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>
                <a:solidFill>
                  <a:schemeClr val="tx1"/>
                </a:solidFill>
                <a:latin typeface="Roboto"/>
                <a:ea typeface="BirkaLTPro-Regular"/>
                <a:cs typeface="BirkaLTPro-Regular"/>
              </a:rPr>
              <a:t>Vejam na imagem ao lado o uso de um</a:t>
            </a:r>
            <a:endParaRPr lang="pt-BR" sz="2400" dirty="0">
              <a:solidFill>
                <a:schemeClr val="tx1"/>
              </a:solidFill>
              <a:latin typeface="Roboto"/>
              <a:ea typeface="Calibri"/>
              <a:cs typeface="Times New Roman"/>
            </a:endParaRP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6"/>
          <a:stretch/>
        </p:blipFill>
        <p:spPr>
          <a:xfrm>
            <a:off x="3622195" y="1755488"/>
            <a:ext cx="5490482" cy="5085184"/>
          </a:xfrm>
          <a:prstGeom prst="rect">
            <a:avLst/>
          </a:prstGeom>
        </p:spPr>
      </p:pic>
      <p:sp>
        <p:nvSpPr>
          <p:cNvPr id="24" name="Retângulo 23"/>
          <p:cNvSpPr/>
          <p:nvPr/>
        </p:nvSpPr>
        <p:spPr>
          <a:xfrm>
            <a:off x="386501" y="1140384"/>
            <a:ext cx="86988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Roboto"/>
                <a:ea typeface="BirkaLTPro-Regular"/>
                <a:cs typeface="BirkaLTPro-Regular"/>
              </a:rPr>
              <a:t>Exemplificando as </a:t>
            </a:r>
            <a:r>
              <a:rPr lang="pt-BR" sz="2400" b="1" dirty="0">
                <a:latin typeface="Roboto"/>
                <a:ea typeface="BirkaLTPro-Regular"/>
                <a:cs typeface="BirkaLTPro-Regular"/>
              </a:rPr>
              <a:t>variações</a:t>
            </a:r>
            <a:r>
              <a:rPr lang="pt-BR" sz="2400" dirty="0">
                <a:latin typeface="Roboto"/>
                <a:ea typeface="BirkaLTPro-Regular"/>
                <a:cs typeface="BirkaLTPro-Regular"/>
              </a:rPr>
              <a:t>, </a:t>
            </a:r>
            <a:r>
              <a:rPr lang="pt-BR" sz="2400" b="1" dirty="0">
                <a:latin typeface="Roboto"/>
                <a:ea typeface="BirkaLTPro-Regular"/>
                <a:cs typeface="BirkaLTPro-Regular"/>
              </a:rPr>
              <a:t>funcionalidades</a:t>
            </a:r>
            <a:r>
              <a:rPr lang="pt-BR" sz="2400" dirty="0">
                <a:latin typeface="Roboto"/>
                <a:ea typeface="BirkaLTPro-Regular"/>
                <a:cs typeface="BirkaLTPro-Regular"/>
              </a:rPr>
              <a:t> e </a:t>
            </a:r>
            <a:r>
              <a:rPr lang="pt-BR" sz="2400" b="1" dirty="0">
                <a:latin typeface="Roboto"/>
                <a:ea typeface="BirkaLTPro-Regular"/>
                <a:cs typeface="BirkaLTPro-Regular"/>
              </a:rPr>
              <a:t>tamanho </a:t>
            </a:r>
            <a:endParaRPr lang="pt-BR" sz="2400" b="1" dirty="0"/>
          </a:p>
        </p:txBody>
      </p:sp>
      <p:sp>
        <p:nvSpPr>
          <p:cNvPr id="26" name="Retângulo 25"/>
          <p:cNvSpPr/>
          <p:nvPr/>
        </p:nvSpPr>
        <p:spPr>
          <a:xfrm>
            <a:off x="386501" y="4423217"/>
            <a:ext cx="32356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 err="1">
                <a:latin typeface="Roboto"/>
                <a:ea typeface="BirkaLTPro-Regular"/>
                <a:cs typeface="BirkaLTPro-Regular"/>
              </a:rPr>
              <a:t>Arduíno</a:t>
            </a:r>
            <a:r>
              <a:rPr lang="pt-BR" sz="3200" b="1" dirty="0">
                <a:latin typeface="Roboto"/>
                <a:ea typeface="BirkaLTPro-Regular"/>
                <a:cs typeface="BirkaLTPro-Regular"/>
              </a:rPr>
              <a:t> </a:t>
            </a:r>
            <a:r>
              <a:rPr lang="pt-BR" sz="3200" b="1" dirty="0" smtClean="0">
                <a:latin typeface="Roboto"/>
                <a:ea typeface="BirkaLTPro-Regular"/>
                <a:cs typeface="BirkaLTPro-Regular"/>
              </a:rPr>
              <a:t>Nano</a:t>
            </a:r>
            <a:endParaRPr lang="pt-BR" sz="3200" dirty="0">
              <a:latin typeface="Roboto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668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err="1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Domótica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22" name="Espaço Reservado para Conteúdo 2"/>
          <p:cNvSpPr txBox="1">
            <a:spLocks/>
          </p:cNvSpPr>
          <p:nvPr/>
        </p:nvSpPr>
        <p:spPr>
          <a:xfrm>
            <a:off x="395537" y="1015896"/>
            <a:ext cx="8710199" cy="794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solidFill>
                  <a:schemeClr val="tx1"/>
                </a:solidFill>
                <a:latin typeface="Roboto"/>
                <a:ea typeface="BirkaLTPro-Regular"/>
                <a:cs typeface="BirkaLTPro-Regular"/>
              </a:rPr>
              <a:t>Outro </a:t>
            </a:r>
            <a:r>
              <a:rPr lang="pt-BR" sz="2400" b="1" dirty="0">
                <a:solidFill>
                  <a:schemeClr val="tx1"/>
                </a:solidFill>
                <a:latin typeface="Roboto"/>
                <a:ea typeface="BirkaLTPro-Regular"/>
                <a:cs typeface="BirkaLTPro-Regular"/>
              </a:rPr>
              <a:t>recurso</a:t>
            </a:r>
            <a:r>
              <a:rPr lang="pt-BR" sz="2400" dirty="0">
                <a:solidFill>
                  <a:schemeClr val="tx1"/>
                </a:solidFill>
                <a:latin typeface="Roboto"/>
                <a:ea typeface="BirkaLTPro-Regular"/>
                <a:cs typeface="BirkaLTPro-Regular"/>
              </a:rPr>
              <a:t> que vem </a:t>
            </a:r>
            <a:r>
              <a:rPr lang="pt-BR" sz="2400" b="1" dirty="0">
                <a:solidFill>
                  <a:schemeClr val="tx1"/>
                </a:solidFill>
                <a:latin typeface="Roboto"/>
                <a:ea typeface="BirkaLTPro-Regular"/>
                <a:cs typeface="BirkaLTPro-Regular"/>
              </a:rPr>
              <a:t>crescendo</a:t>
            </a:r>
            <a:r>
              <a:rPr lang="pt-BR" sz="2400" dirty="0">
                <a:solidFill>
                  <a:schemeClr val="tx1"/>
                </a:solidFill>
                <a:latin typeface="Roboto"/>
                <a:ea typeface="BirkaLTPro-Regular"/>
                <a:cs typeface="BirkaLTPro-Regular"/>
              </a:rPr>
              <a:t> tanto no mercado comercial, quando estudo de aplicativos </a:t>
            </a:r>
            <a:r>
              <a:rPr lang="pt-BR" sz="2400" dirty="0" smtClean="0">
                <a:solidFill>
                  <a:schemeClr val="tx1"/>
                </a:solidFill>
                <a:latin typeface="Roboto"/>
                <a:ea typeface="BirkaLTPro-Regular"/>
                <a:cs typeface="BirkaLTPro-Regular"/>
              </a:rPr>
              <a:t>é a </a:t>
            </a:r>
            <a:r>
              <a:rPr lang="pt-BR" sz="2400" b="1" dirty="0" err="1">
                <a:solidFill>
                  <a:schemeClr val="tx1"/>
                </a:solidFill>
                <a:latin typeface="Roboto"/>
                <a:ea typeface="BirkaLTPro-Regular"/>
                <a:cs typeface="BirkaLTPro-Regular"/>
              </a:rPr>
              <a:t>Domótica</a:t>
            </a:r>
            <a:endParaRPr lang="pt-BR" sz="2400" b="1" dirty="0">
              <a:solidFill>
                <a:schemeClr val="tx1"/>
              </a:solidFill>
              <a:latin typeface="Roboto"/>
              <a:ea typeface="BirkaLTPro-Regular"/>
              <a:cs typeface="BirkaLTPro-Regular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09184" y="5982379"/>
            <a:ext cx="86965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/>
              </a:rPr>
              <a:t>A </a:t>
            </a:r>
            <a:r>
              <a:rPr lang="pt-BR" sz="2400" dirty="0" err="1">
                <a:latin typeface="Roboto" panose="02000000000000000000"/>
              </a:rPr>
              <a:t>Domótica</a:t>
            </a:r>
            <a:r>
              <a:rPr lang="pt-BR" sz="2400" dirty="0">
                <a:latin typeface="Roboto" panose="02000000000000000000"/>
              </a:rPr>
              <a:t> é uma tecnologia recente que permite a </a:t>
            </a:r>
            <a:r>
              <a:rPr lang="pt-BR" sz="2400" b="1" dirty="0">
                <a:latin typeface="Roboto" panose="02000000000000000000"/>
              </a:rPr>
              <a:t>gestão</a:t>
            </a:r>
            <a:r>
              <a:rPr lang="pt-BR" sz="2400" dirty="0">
                <a:latin typeface="Roboto" panose="02000000000000000000"/>
              </a:rPr>
              <a:t> de todos os </a:t>
            </a:r>
            <a:r>
              <a:rPr lang="pt-BR" sz="2400" b="1" dirty="0">
                <a:latin typeface="Roboto" panose="02000000000000000000"/>
              </a:rPr>
              <a:t>recursos</a:t>
            </a:r>
            <a:r>
              <a:rPr lang="pt-BR" sz="2400" dirty="0">
                <a:latin typeface="Roboto" panose="02000000000000000000"/>
              </a:rPr>
              <a:t> </a:t>
            </a:r>
            <a:r>
              <a:rPr lang="pt-BR" sz="2400" b="1" dirty="0">
                <a:latin typeface="Roboto" panose="02000000000000000000"/>
              </a:rPr>
              <a:t>habitacionais</a:t>
            </a:r>
            <a:r>
              <a:rPr lang="pt-BR" sz="2400" dirty="0">
                <a:latin typeface="Roboto" panose="02000000000000000000"/>
              </a:rPr>
              <a:t>.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1" b="12201"/>
          <a:stretch/>
        </p:blipFill>
        <p:spPr>
          <a:xfrm>
            <a:off x="937204" y="1907172"/>
            <a:ext cx="7599567" cy="407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0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Conhecendo o </a:t>
            </a:r>
            <a:r>
              <a:rPr lang="pt-BR" sz="3200" dirty="0" err="1" smtClean="0">
                <a:solidFill>
                  <a:schemeClr val="tx1"/>
                </a:solidFill>
                <a:latin typeface="Roboto"/>
                <a:ea typeface="BirkaLTPro-Regular"/>
                <a:cs typeface="BirkaLTPro-Regular"/>
              </a:rPr>
              <a:t>Arduíno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6" t="3896" r="9051" b="3626"/>
          <a:stretch/>
        </p:blipFill>
        <p:spPr>
          <a:xfrm>
            <a:off x="417508" y="995607"/>
            <a:ext cx="8649753" cy="581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4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Conhecendo o </a:t>
            </a:r>
            <a:r>
              <a:rPr lang="pt-BR" sz="3200" dirty="0" err="1" smtClean="0">
                <a:solidFill>
                  <a:schemeClr val="tx1"/>
                </a:solidFill>
                <a:latin typeface="Roboto"/>
                <a:ea typeface="BirkaLTPro-Regular"/>
                <a:cs typeface="BirkaLTPro-Regular"/>
              </a:rPr>
              <a:t>Arduíno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2017386" y="2053065"/>
            <a:ext cx="8006411" cy="440120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endParaRPr lang="pt-BR" sz="1000" dirty="0" smtClean="0">
              <a:latin typeface="Roboto" panose="02000000000000000000"/>
            </a:endParaRPr>
          </a:p>
          <a:p>
            <a:r>
              <a:rPr lang="pt-BR" sz="2400" b="1" dirty="0" smtClean="0">
                <a:latin typeface="Roboto" panose="02000000000000000000"/>
              </a:rPr>
              <a:t>Microprocessador</a:t>
            </a:r>
            <a:endParaRPr lang="pt-BR" sz="2400" b="1" dirty="0">
              <a:latin typeface="Roboto" panose="02000000000000000000"/>
            </a:endParaRPr>
          </a:p>
          <a:p>
            <a:r>
              <a:rPr lang="pt-BR" sz="2400" dirty="0" smtClean="0">
                <a:latin typeface="Roboto" panose="02000000000000000000"/>
              </a:rPr>
              <a:t>Responsável </a:t>
            </a:r>
            <a:r>
              <a:rPr lang="pt-BR" sz="2400" dirty="0">
                <a:latin typeface="Roboto" panose="02000000000000000000"/>
              </a:rPr>
              <a:t>pelos cálculos e tomada de </a:t>
            </a:r>
            <a:r>
              <a:rPr lang="pt-BR" sz="2400" dirty="0" smtClean="0">
                <a:latin typeface="Roboto" panose="02000000000000000000"/>
              </a:rPr>
              <a:t>decisão</a:t>
            </a:r>
          </a:p>
          <a:p>
            <a:endParaRPr lang="pt-BR" sz="1000" dirty="0" smtClean="0">
              <a:latin typeface="Roboto" panose="02000000000000000000"/>
            </a:endParaRPr>
          </a:p>
          <a:p>
            <a:r>
              <a:rPr lang="pt-BR" sz="2400" b="1" dirty="0" smtClean="0">
                <a:latin typeface="Roboto" panose="02000000000000000000"/>
              </a:rPr>
              <a:t>Memória 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Roboto" panose="02000000000000000000"/>
              </a:rPr>
              <a:t>Utilizada </a:t>
            </a:r>
            <a:r>
              <a:rPr lang="pt-BR" sz="2400" dirty="0">
                <a:latin typeface="Roboto" panose="02000000000000000000"/>
              </a:rPr>
              <a:t>para guardar dados e instruções, </a:t>
            </a:r>
            <a:r>
              <a:rPr lang="pt-BR" sz="2400" dirty="0" smtClean="0">
                <a:latin typeface="Roboto" panose="02000000000000000000"/>
              </a:rPr>
              <a:t>volátil</a:t>
            </a:r>
          </a:p>
          <a:p>
            <a:endParaRPr lang="pt-BR" sz="1000" dirty="0" smtClean="0">
              <a:latin typeface="Roboto" panose="02000000000000000000"/>
            </a:endParaRPr>
          </a:p>
          <a:p>
            <a:r>
              <a:rPr lang="pt-BR" sz="2400" b="1" dirty="0" smtClean="0">
                <a:latin typeface="Roboto" panose="02000000000000000000"/>
              </a:rPr>
              <a:t>Memória</a:t>
            </a:r>
            <a:r>
              <a:rPr lang="pt-BR" sz="2400" dirty="0" smtClean="0">
                <a:latin typeface="Roboto" panose="02000000000000000000"/>
              </a:rPr>
              <a:t> </a:t>
            </a:r>
            <a:r>
              <a:rPr lang="pt-BR" sz="2400" dirty="0">
                <a:latin typeface="Roboto" panose="02000000000000000000"/>
              </a:rPr>
              <a:t>Flash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Roboto" panose="02000000000000000000"/>
              </a:rPr>
              <a:t>Utilizada </a:t>
            </a:r>
            <a:r>
              <a:rPr lang="pt-BR" sz="2400" dirty="0">
                <a:latin typeface="Roboto" panose="02000000000000000000"/>
              </a:rPr>
              <a:t>para guardar o software, não </a:t>
            </a:r>
            <a:r>
              <a:rPr lang="pt-BR" sz="2400" dirty="0" smtClean="0">
                <a:latin typeface="Roboto" panose="02000000000000000000"/>
              </a:rPr>
              <a:t>volátil</a:t>
            </a:r>
          </a:p>
          <a:p>
            <a:endParaRPr lang="pt-BR" sz="1000" dirty="0" smtClean="0">
              <a:latin typeface="Roboto" panose="02000000000000000000"/>
            </a:endParaRPr>
          </a:p>
          <a:p>
            <a:r>
              <a:rPr lang="pt-BR" sz="2400" b="1" dirty="0" smtClean="0">
                <a:latin typeface="Roboto" panose="02000000000000000000"/>
              </a:rPr>
              <a:t>Outros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Roboto" panose="02000000000000000000"/>
              </a:rPr>
              <a:t>Temporizadores </a:t>
            </a:r>
            <a:r>
              <a:rPr lang="pt-BR" sz="2400" dirty="0">
                <a:latin typeface="Roboto" panose="02000000000000000000"/>
              </a:rPr>
              <a:t>(</a:t>
            </a:r>
            <a:r>
              <a:rPr lang="pt-BR" sz="2400" dirty="0" err="1">
                <a:latin typeface="Roboto" panose="02000000000000000000"/>
              </a:rPr>
              <a:t>timers</a:t>
            </a:r>
            <a:r>
              <a:rPr lang="pt-BR" sz="2400" dirty="0">
                <a:latin typeface="Roboto" panose="02000000000000000000"/>
              </a:rPr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Roboto" panose="02000000000000000000"/>
              </a:rPr>
              <a:t>Contadores </a:t>
            </a:r>
            <a:endParaRPr lang="pt-BR" sz="2400" dirty="0">
              <a:latin typeface="Roboto" panose="0200000000000000000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 smtClean="0">
                <a:latin typeface="Roboto" panose="02000000000000000000"/>
              </a:rPr>
              <a:t>Clock</a:t>
            </a:r>
            <a:r>
              <a:rPr lang="pt-BR" sz="2400" dirty="0">
                <a:latin typeface="Roboto" panose="02000000000000000000"/>
              </a:rPr>
              <a:t>, e etc.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4" t="31334" r="59475" b="57467"/>
          <a:stretch/>
        </p:blipFill>
        <p:spPr>
          <a:xfrm>
            <a:off x="864461" y="4997605"/>
            <a:ext cx="684000" cy="684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84498" y="836712"/>
            <a:ext cx="87595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latin typeface="Roboto" panose="02000000000000000000"/>
              </a:rPr>
              <a:t>Descrição do 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Roboto" panose="02000000000000000000"/>
              </a:rPr>
              <a:t>O </a:t>
            </a:r>
            <a:r>
              <a:rPr lang="pt-BR" sz="2400" dirty="0" err="1">
                <a:latin typeface="Roboto" panose="02000000000000000000"/>
              </a:rPr>
              <a:t>Arduíno</a:t>
            </a:r>
            <a:r>
              <a:rPr lang="pt-BR" sz="2400" dirty="0">
                <a:latin typeface="Roboto" panose="02000000000000000000"/>
              </a:rPr>
              <a:t> é um computador como outro qualquer possuindo: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67" t="59468" r="7156" b="23732"/>
          <a:stretch/>
        </p:blipFill>
        <p:spPr>
          <a:xfrm rot="5400000">
            <a:off x="-163" y="3175323"/>
            <a:ext cx="2508000" cy="6840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6" t="45578" r="56460" b="3677"/>
          <a:stretch/>
        </p:blipFill>
        <p:spPr>
          <a:xfrm rot="5400000">
            <a:off x="845624" y="5357816"/>
            <a:ext cx="684000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0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Conhecendo o </a:t>
            </a:r>
            <a:r>
              <a:rPr lang="pt-BR" sz="3200" dirty="0" err="1" smtClean="0">
                <a:solidFill>
                  <a:schemeClr val="tx1"/>
                </a:solidFill>
                <a:latin typeface="Roboto"/>
                <a:ea typeface="BirkaLTPro-Regular"/>
                <a:cs typeface="BirkaLTPro-Regular"/>
              </a:rPr>
              <a:t>Arduíno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17508" y="1719061"/>
            <a:ext cx="725083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 smtClean="0">
                <a:latin typeface="Roboto" panose="02000000000000000000"/>
              </a:rPr>
              <a:t>Micro </a:t>
            </a:r>
            <a:r>
              <a:rPr lang="pt-BR" sz="2400" b="1" dirty="0">
                <a:latin typeface="Roboto" panose="02000000000000000000"/>
              </a:rPr>
              <a:t>controlador:</a:t>
            </a:r>
            <a:r>
              <a:rPr lang="pt-BR" sz="2400" dirty="0">
                <a:latin typeface="Roboto" panose="02000000000000000000"/>
              </a:rPr>
              <a:t> ATmega328</a:t>
            </a:r>
          </a:p>
          <a:p>
            <a:r>
              <a:rPr lang="pt-BR" sz="2400" b="1" dirty="0">
                <a:latin typeface="Roboto" panose="02000000000000000000"/>
              </a:rPr>
              <a:t>Voltagem de Operação: </a:t>
            </a:r>
            <a:r>
              <a:rPr lang="pt-BR" sz="2400" dirty="0">
                <a:latin typeface="Roboto" panose="02000000000000000000"/>
              </a:rPr>
              <a:t>5V</a:t>
            </a:r>
          </a:p>
          <a:p>
            <a:r>
              <a:rPr lang="pt-BR" sz="2400" b="1" dirty="0">
                <a:latin typeface="Roboto" panose="02000000000000000000"/>
              </a:rPr>
              <a:t>Voltagem de entrada: </a:t>
            </a:r>
            <a:r>
              <a:rPr lang="pt-BR" sz="2400" dirty="0">
                <a:latin typeface="Roboto" panose="02000000000000000000"/>
              </a:rPr>
              <a:t>7 a 12 V</a:t>
            </a:r>
          </a:p>
          <a:p>
            <a:r>
              <a:rPr lang="pt-BR" sz="2400" b="1" dirty="0">
                <a:latin typeface="Roboto" panose="02000000000000000000"/>
              </a:rPr>
              <a:t>Voltagem de entrada (limites): </a:t>
            </a:r>
            <a:r>
              <a:rPr lang="pt-BR" sz="2400" dirty="0">
                <a:latin typeface="Roboto" panose="02000000000000000000"/>
              </a:rPr>
              <a:t>6 a 20 V </a:t>
            </a:r>
          </a:p>
          <a:p>
            <a:r>
              <a:rPr lang="pt-BR" sz="2400" b="1" dirty="0">
                <a:latin typeface="Roboto" panose="02000000000000000000"/>
              </a:rPr>
              <a:t>Portas Digitais: </a:t>
            </a:r>
            <a:r>
              <a:rPr lang="pt-BR" sz="2400" dirty="0">
                <a:latin typeface="Roboto" panose="02000000000000000000"/>
              </a:rPr>
              <a:t>14 (com 6 PWM)</a:t>
            </a:r>
          </a:p>
          <a:p>
            <a:r>
              <a:rPr lang="pt-BR" sz="2400" b="1" dirty="0">
                <a:latin typeface="Roboto" panose="02000000000000000000"/>
              </a:rPr>
              <a:t>Portas Analógicas:</a:t>
            </a:r>
            <a:r>
              <a:rPr lang="pt-BR" sz="2400" dirty="0">
                <a:latin typeface="Roboto" panose="02000000000000000000"/>
              </a:rPr>
              <a:t> 6 </a:t>
            </a:r>
          </a:p>
          <a:p>
            <a:r>
              <a:rPr lang="pt-BR" sz="2400" b="1" dirty="0">
                <a:latin typeface="Roboto" panose="02000000000000000000"/>
              </a:rPr>
              <a:t>Memória Flash: </a:t>
            </a:r>
            <a:r>
              <a:rPr lang="pt-BR" sz="2400" dirty="0" smtClean="0">
                <a:latin typeface="Roboto" panose="02000000000000000000"/>
              </a:rPr>
              <a:t>32KB </a:t>
            </a:r>
            <a:r>
              <a:rPr lang="pt-BR" sz="2400" dirty="0">
                <a:latin typeface="Roboto" panose="02000000000000000000"/>
              </a:rPr>
              <a:t>(0,5KB usado no </a:t>
            </a:r>
            <a:r>
              <a:rPr lang="pt-BR" sz="2400" dirty="0" err="1">
                <a:latin typeface="Roboto" panose="02000000000000000000"/>
              </a:rPr>
              <a:t>bootloader</a:t>
            </a:r>
            <a:r>
              <a:rPr lang="pt-BR" sz="2400" dirty="0">
                <a:latin typeface="Roboto" panose="02000000000000000000"/>
              </a:rPr>
              <a:t>) </a:t>
            </a:r>
          </a:p>
          <a:p>
            <a:r>
              <a:rPr lang="pt-BR" sz="2400" b="1" dirty="0">
                <a:latin typeface="Roboto" panose="02000000000000000000"/>
              </a:rPr>
              <a:t>SRAM: </a:t>
            </a:r>
            <a:r>
              <a:rPr lang="pt-BR" sz="2400" dirty="0">
                <a:latin typeface="Roboto" panose="02000000000000000000"/>
              </a:rPr>
              <a:t>2KB </a:t>
            </a:r>
          </a:p>
          <a:p>
            <a:r>
              <a:rPr lang="pt-BR" sz="2400" b="1" dirty="0">
                <a:latin typeface="Roboto" panose="02000000000000000000"/>
              </a:rPr>
              <a:t>EEPROM: </a:t>
            </a:r>
            <a:r>
              <a:rPr lang="pt-BR" sz="2400" dirty="0">
                <a:latin typeface="Roboto" panose="02000000000000000000"/>
              </a:rPr>
              <a:t>1KB </a:t>
            </a:r>
          </a:p>
          <a:p>
            <a:r>
              <a:rPr lang="pt-BR" sz="2400" b="1" dirty="0">
                <a:latin typeface="Roboto" panose="02000000000000000000"/>
              </a:rPr>
              <a:t>Velocidade do </a:t>
            </a:r>
            <a:r>
              <a:rPr lang="pt-BR" sz="2400" b="1" dirty="0" err="1">
                <a:latin typeface="Roboto" panose="02000000000000000000"/>
              </a:rPr>
              <a:t>Clock</a:t>
            </a:r>
            <a:r>
              <a:rPr lang="pt-BR" sz="2400" b="1" dirty="0">
                <a:latin typeface="Roboto" panose="02000000000000000000"/>
              </a:rPr>
              <a:t>: </a:t>
            </a:r>
            <a:r>
              <a:rPr lang="pt-BR" sz="2400" dirty="0">
                <a:latin typeface="Roboto" panose="02000000000000000000"/>
              </a:rPr>
              <a:t>16MHz </a:t>
            </a:r>
          </a:p>
        </p:txBody>
      </p:sp>
      <p:sp>
        <p:nvSpPr>
          <p:cNvPr id="7" name="Retângulo 6"/>
          <p:cNvSpPr/>
          <p:nvPr/>
        </p:nvSpPr>
        <p:spPr>
          <a:xfrm>
            <a:off x="382922" y="1087940"/>
            <a:ext cx="87528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/>
              </a:rPr>
              <a:t>O </a:t>
            </a:r>
            <a:r>
              <a:rPr lang="pt-BR" sz="2400" dirty="0" err="1">
                <a:latin typeface="Roboto" panose="02000000000000000000"/>
              </a:rPr>
              <a:t>Arduíno</a:t>
            </a:r>
            <a:r>
              <a:rPr lang="pt-BR" sz="2400" dirty="0">
                <a:latin typeface="Roboto" panose="02000000000000000000"/>
              </a:rPr>
              <a:t> Uno possui as seguintes especificações: 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" r="5901" b="12201"/>
          <a:stretch/>
        </p:blipFill>
        <p:spPr>
          <a:xfrm>
            <a:off x="6336646" y="4030504"/>
            <a:ext cx="2764323" cy="275180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2F5FA"/>
              </a:clrFrom>
              <a:clrTo>
                <a:srgbClr val="F2F5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5" t="8847" r="11256" b="7323"/>
          <a:stretch/>
        </p:blipFill>
        <p:spPr>
          <a:xfrm>
            <a:off x="5826349" y="1604602"/>
            <a:ext cx="3117998" cy="2256446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0" t="9634" r="10960" b="8637"/>
          <a:stretch/>
        </p:blipFill>
        <p:spPr>
          <a:xfrm>
            <a:off x="2180378" y="5465505"/>
            <a:ext cx="1906896" cy="135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Conhecendo o </a:t>
            </a:r>
            <a:r>
              <a:rPr lang="pt-BR" sz="3200" dirty="0" err="1" smtClean="0">
                <a:solidFill>
                  <a:schemeClr val="tx1"/>
                </a:solidFill>
                <a:latin typeface="Roboto"/>
                <a:ea typeface="BirkaLTPro-Regular"/>
                <a:cs typeface="BirkaLTPro-Regular"/>
              </a:rPr>
              <a:t>Arduíno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" r="5901" b="12201"/>
          <a:stretch/>
        </p:blipFill>
        <p:spPr>
          <a:xfrm>
            <a:off x="6336646" y="4030504"/>
            <a:ext cx="2764323" cy="275180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2F5FA"/>
              </a:clrFrom>
              <a:clrTo>
                <a:srgbClr val="F2F5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5" t="8847" r="11256" b="7323"/>
          <a:stretch/>
        </p:blipFill>
        <p:spPr>
          <a:xfrm>
            <a:off x="5826349" y="1604602"/>
            <a:ext cx="3117998" cy="2256446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0" t="9634" r="10960" b="8637"/>
          <a:stretch/>
        </p:blipFill>
        <p:spPr>
          <a:xfrm>
            <a:off x="2180378" y="5465505"/>
            <a:ext cx="1906896" cy="135601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395536" y="1896798"/>
            <a:ext cx="5430813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>
                <a:latin typeface="Roboto" panose="02000000000000000000"/>
              </a:rPr>
              <a:t>Para </a:t>
            </a:r>
            <a:r>
              <a:rPr lang="pt-BR" sz="2400" b="1" dirty="0">
                <a:latin typeface="Roboto" panose="02000000000000000000"/>
              </a:rPr>
              <a:t>dispensar</a:t>
            </a:r>
            <a:r>
              <a:rPr lang="pt-BR" sz="2400" dirty="0">
                <a:latin typeface="Roboto" panose="02000000000000000000"/>
              </a:rPr>
              <a:t> o uso de um </a:t>
            </a:r>
            <a:r>
              <a:rPr lang="pt-BR" sz="2400" b="1" dirty="0">
                <a:latin typeface="Roboto" panose="02000000000000000000"/>
              </a:rPr>
              <a:t>gravador</a:t>
            </a:r>
            <a:r>
              <a:rPr lang="pt-BR" sz="2400" dirty="0">
                <a:latin typeface="Roboto" panose="02000000000000000000"/>
              </a:rPr>
              <a:t> </a:t>
            </a:r>
            <a:r>
              <a:rPr lang="pt-BR" sz="2400" b="1" dirty="0">
                <a:latin typeface="Roboto" panose="02000000000000000000"/>
              </a:rPr>
              <a:t>externo</a:t>
            </a:r>
            <a:r>
              <a:rPr lang="pt-BR" sz="2400" dirty="0">
                <a:latin typeface="Roboto" panose="02000000000000000000"/>
              </a:rPr>
              <a:t>, a gravação da Flash é feita por um software pré-gravado, o </a:t>
            </a:r>
            <a:r>
              <a:rPr lang="pt-BR" sz="2400" b="1" dirty="0" err="1" smtClean="0">
                <a:latin typeface="Roboto" panose="02000000000000000000"/>
              </a:rPr>
              <a:t>Bootloader</a:t>
            </a:r>
            <a:r>
              <a:rPr lang="pt-BR" sz="2400" dirty="0" smtClean="0">
                <a:latin typeface="Roboto" panose="02000000000000000000"/>
              </a:rPr>
              <a:t>.</a:t>
            </a:r>
          </a:p>
          <a:p>
            <a:endParaRPr lang="pt-BR" sz="1000" dirty="0" smtClean="0">
              <a:latin typeface="Roboto" panose="02000000000000000000"/>
            </a:endParaRPr>
          </a:p>
          <a:p>
            <a:r>
              <a:rPr lang="pt-BR" sz="2400" dirty="0" smtClean="0">
                <a:latin typeface="Roboto" panose="02000000000000000000"/>
              </a:rPr>
              <a:t>O </a:t>
            </a:r>
            <a:r>
              <a:rPr lang="pt-BR" sz="2400" b="1" dirty="0" err="1">
                <a:latin typeface="Roboto" panose="02000000000000000000"/>
              </a:rPr>
              <a:t>Bootloader</a:t>
            </a:r>
            <a:r>
              <a:rPr lang="pt-BR" sz="2400" dirty="0">
                <a:latin typeface="Roboto" panose="02000000000000000000"/>
              </a:rPr>
              <a:t> é o </a:t>
            </a:r>
            <a:r>
              <a:rPr lang="pt-BR" sz="2400" b="1" dirty="0">
                <a:latin typeface="Roboto" panose="02000000000000000000"/>
              </a:rPr>
              <a:t>primeiro</a:t>
            </a:r>
            <a:r>
              <a:rPr lang="pt-BR" sz="2400" dirty="0">
                <a:latin typeface="Roboto" panose="02000000000000000000"/>
              </a:rPr>
              <a:t> software </a:t>
            </a:r>
            <a:r>
              <a:rPr lang="pt-BR" sz="2400" b="1" dirty="0">
                <a:latin typeface="Roboto" panose="02000000000000000000"/>
              </a:rPr>
              <a:t>executado</a:t>
            </a:r>
            <a:r>
              <a:rPr lang="pt-BR" sz="2400" dirty="0">
                <a:latin typeface="Roboto" panose="02000000000000000000"/>
              </a:rPr>
              <a:t> pelo micro controlador após um </a:t>
            </a:r>
            <a:r>
              <a:rPr lang="pt-BR" sz="2400" b="1" dirty="0">
                <a:latin typeface="Roboto" panose="02000000000000000000"/>
              </a:rPr>
              <a:t>Reset</a:t>
            </a:r>
            <a:r>
              <a:rPr lang="pt-BR" sz="2400" dirty="0">
                <a:latin typeface="Roboto" panose="02000000000000000000"/>
              </a:rPr>
              <a:t> (Boot) e </a:t>
            </a:r>
            <a:r>
              <a:rPr lang="pt-BR" sz="2400" b="1" dirty="0">
                <a:latin typeface="Roboto" panose="02000000000000000000"/>
              </a:rPr>
              <a:t>carrega</a:t>
            </a:r>
            <a:r>
              <a:rPr lang="pt-BR" sz="2400" dirty="0">
                <a:latin typeface="Roboto" panose="02000000000000000000"/>
              </a:rPr>
              <a:t> na </a:t>
            </a:r>
            <a:r>
              <a:rPr lang="pt-BR" sz="2400" b="1" dirty="0">
                <a:latin typeface="Roboto" panose="02000000000000000000"/>
              </a:rPr>
              <a:t>Flash</a:t>
            </a:r>
            <a:r>
              <a:rPr lang="pt-BR" sz="2400" dirty="0">
                <a:latin typeface="Roboto" panose="02000000000000000000"/>
              </a:rPr>
              <a:t> um software que recebe pela serial (</a:t>
            </a:r>
            <a:r>
              <a:rPr lang="pt-BR" sz="2400" dirty="0" err="1">
                <a:latin typeface="Roboto" panose="02000000000000000000"/>
              </a:rPr>
              <a:t>loader</a:t>
            </a:r>
            <a:r>
              <a:rPr lang="pt-BR" sz="2400" dirty="0">
                <a:latin typeface="Roboto" panose="02000000000000000000"/>
              </a:rPr>
              <a:t>). </a:t>
            </a:r>
          </a:p>
        </p:txBody>
      </p:sp>
      <p:sp>
        <p:nvSpPr>
          <p:cNvPr id="3" name="Retângulo 2"/>
          <p:cNvSpPr/>
          <p:nvPr/>
        </p:nvSpPr>
        <p:spPr>
          <a:xfrm>
            <a:off x="449484" y="1375079"/>
            <a:ext cx="1850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err="1">
                <a:latin typeface="Roboto" panose="02000000000000000000"/>
              </a:rPr>
              <a:t>Bootloader</a:t>
            </a:r>
            <a:r>
              <a:rPr lang="pt-BR" sz="2400" b="1" dirty="0">
                <a:latin typeface="Roboto" panose="02000000000000000000"/>
              </a:rPr>
              <a:t>: 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48484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Conhecendo o </a:t>
            </a:r>
            <a:r>
              <a:rPr lang="pt-BR" sz="3200" dirty="0" err="1" smtClean="0">
                <a:solidFill>
                  <a:schemeClr val="tx1"/>
                </a:solidFill>
                <a:latin typeface="Roboto"/>
                <a:ea typeface="BirkaLTPro-Regular"/>
                <a:cs typeface="BirkaLTPro-Regular"/>
              </a:rPr>
              <a:t>Arduíno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" r="5901" b="12201"/>
          <a:stretch/>
        </p:blipFill>
        <p:spPr>
          <a:xfrm>
            <a:off x="6336646" y="4030504"/>
            <a:ext cx="2764323" cy="275180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2F5FA"/>
              </a:clrFrom>
              <a:clrTo>
                <a:srgbClr val="F2F5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5" t="8847" r="11256" b="7323"/>
          <a:stretch/>
        </p:blipFill>
        <p:spPr>
          <a:xfrm>
            <a:off x="5826349" y="1604602"/>
            <a:ext cx="3117998" cy="2256446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0" t="9634" r="10960" b="8637"/>
          <a:stretch/>
        </p:blipFill>
        <p:spPr>
          <a:xfrm>
            <a:off x="2180378" y="5465505"/>
            <a:ext cx="1906896" cy="1356015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91249" y="1363137"/>
            <a:ext cx="543510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/>
              </a:rPr>
              <a:t>Quando é conectado a uma porta USB </a:t>
            </a:r>
            <a:r>
              <a:rPr lang="pt-BR" sz="2400" dirty="0" smtClean="0">
                <a:latin typeface="Roboto" panose="02000000000000000000"/>
              </a:rPr>
              <a:t>é </a:t>
            </a:r>
            <a:r>
              <a:rPr lang="pt-BR" sz="2400" dirty="0">
                <a:latin typeface="Roboto" panose="02000000000000000000"/>
              </a:rPr>
              <a:t>alimentado com uma tensão contínua de </a:t>
            </a:r>
            <a:r>
              <a:rPr lang="pt-BR" sz="2400" dirty="0" smtClean="0">
                <a:latin typeface="Roboto" panose="02000000000000000000"/>
              </a:rPr>
              <a:t>5V;</a:t>
            </a:r>
          </a:p>
          <a:p>
            <a:endParaRPr lang="pt-BR" sz="1000" dirty="0" smtClean="0">
              <a:latin typeface="Roboto" panose="02000000000000000000"/>
            </a:endParaRPr>
          </a:p>
          <a:p>
            <a:r>
              <a:rPr lang="pt-BR" sz="2400" dirty="0" smtClean="0">
                <a:latin typeface="Roboto" panose="02000000000000000000"/>
              </a:rPr>
              <a:t>Esta </a:t>
            </a:r>
            <a:r>
              <a:rPr lang="pt-BR" sz="2400" dirty="0">
                <a:latin typeface="Roboto" panose="02000000000000000000"/>
              </a:rPr>
              <a:t>conexão fornece a alimentação e  a comunicação de </a:t>
            </a:r>
            <a:r>
              <a:rPr lang="pt-BR" sz="2400" dirty="0" smtClean="0">
                <a:latin typeface="Roboto" panose="02000000000000000000"/>
              </a:rPr>
              <a:t>dados;</a:t>
            </a:r>
          </a:p>
          <a:p>
            <a:endParaRPr lang="pt-BR" sz="1000" dirty="0" smtClean="0">
              <a:latin typeface="Roboto" panose="02000000000000000000"/>
            </a:endParaRPr>
          </a:p>
          <a:p>
            <a:r>
              <a:rPr lang="pt-BR" sz="2400" dirty="0" smtClean="0">
                <a:latin typeface="Roboto" panose="02000000000000000000"/>
              </a:rPr>
              <a:t>Também </a:t>
            </a:r>
            <a:r>
              <a:rPr lang="pt-BR" sz="2400" dirty="0">
                <a:latin typeface="Roboto" panose="02000000000000000000"/>
              </a:rPr>
              <a:t>pode se utilizador uma fonte externa, de saída entre 7,5V e </a:t>
            </a:r>
            <a:r>
              <a:rPr lang="pt-BR" sz="2400" dirty="0" smtClean="0">
                <a:latin typeface="Roboto" panose="02000000000000000000"/>
              </a:rPr>
              <a:t>12V;</a:t>
            </a:r>
          </a:p>
          <a:p>
            <a:endParaRPr lang="pt-BR" sz="1000" dirty="0" smtClean="0">
              <a:latin typeface="Roboto" panose="02000000000000000000"/>
            </a:endParaRPr>
          </a:p>
          <a:p>
            <a:r>
              <a:rPr lang="pt-BR" sz="2400" dirty="0">
                <a:latin typeface="Roboto" panose="02000000000000000000"/>
              </a:rPr>
              <a:t>C</a:t>
            </a:r>
            <a:r>
              <a:rPr lang="pt-BR" sz="2400" dirty="0" smtClean="0">
                <a:latin typeface="Roboto" panose="02000000000000000000"/>
              </a:rPr>
              <a:t>orrente </a:t>
            </a:r>
            <a:r>
              <a:rPr lang="pt-BR" sz="2400" dirty="0">
                <a:latin typeface="Roboto" panose="02000000000000000000"/>
              </a:rPr>
              <a:t>contínua com um </a:t>
            </a:r>
            <a:r>
              <a:rPr lang="pt-BR" sz="2400" dirty="0" err="1">
                <a:latin typeface="Roboto" panose="02000000000000000000"/>
              </a:rPr>
              <a:t>plug</a:t>
            </a:r>
            <a:r>
              <a:rPr lang="pt-BR" sz="2400" dirty="0">
                <a:latin typeface="Roboto" panose="02000000000000000000"/>
              </a:rPr>
              <a:t> P4, ou pode ser ligada nos pinos </a:t>
            </a:r>
            <a:r>
              <a:rPr lang="pt-BR" sz="2400" dirty="0" err="1">
                <a:latin typeface="Roboto" panose="02000000000000000000"/>
              </a:rPr>
              <a:t>Vin</a:t>
            </a:r>
            <a:r>
              <a:rPr lang="pt-BR" sz="2400" dirty="0">
                <a:latin typeface="Roboto" panose="02000000000000000000"/>
              </a:rPr>
              <a:t> e </a:t>
            </a:r>
            <a:r>
              <a:rPr lang="pt-BR" sz="2400" dirty="0" err="1">
                <a:latin typeface="Roboto" panose="02000000000000000000"/>
              </a:rPr>
              <a:t>Gnd</a:t>
            </a:r>
            <a:endParaRPr lang="pt-BR" sz="2400" dirty="0">
              <a:latin typeface="Roboto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2661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Conhecendo o </a:t>
            </a:r>
            <a:r>
              <a:rPr lang="pt-BR" sz="3200" dirty="0" err="1" smtClean="0">
                <a:solidFill>
                  <a:schemeClr val="tx1"/>
                </a:solidFill>
                <a:latin typeface="Roboto"/>
                <a:ea typeface="BirkaLTPro-Regular"/>
                <a:cs typeface="BirkaLTPro-Regular"/>
              </a:rPr>
              <a:t>Arduíno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" b="2684"/>
          <a:stretch/>
        </p:blipFill>
        <p:spPr>
          <a:xfrm>
            <a:off x="395536" y="908721"/>
            <a:ext cx="8707860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1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40" name="Título 3">
            <a:extLst>
              <a:ext uri="{FF2B5EF4-FFF2-40B4-BE49-F238E27FC236}">
                <a16:creationId xmlns="" xmlns:a16="http://schemas.microsoft.com/office/drawing/2014/main" id="{94404F16-2B85-4FBF-B379-2AF34025C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3808" y="320896"/>
            <a:ext cx="6756037" cy="393324"/>
          </a:xfrm>
        </p:spPr>
        <p:txBody>
          <a:bodyPr>
            <a:noAutofit/>
          </a:bodyPr>
          <a:lstStyle/>
          <a:p>
            <a:pPr algn="l"/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Clube de Robótica IFTM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Raspberry</a:t>
            </a:r>
          </a:p>
        </p:txBody>
      </p:sp>
      <p:sp>
        <p:nvSpPr>
          <p:cNvPr id="59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204297" y="2504656"/>
            <a:ext cx="4735406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800" dirty="0">
                <a:solidFill>
                  <a:prstClr val="black"/>
                </a:solidFill>
              </a:rPr>
              <a:t>Conteúdo:</a:t>
            </a:r>
          </a:p>
        </p:txBody>
      </p:sp>
      <p:sp>
        <p:nvSpPr>
          <p:cNvPr id="20" name="Título 2">
            <a:extLst>
              <a:ext uri="{FF2B5EF4-FFF2-40B4-BE49-F238E27FC236}">
                <a16:creationId xmlns:a16="http://schemas.microsoft.com/office/drawing/2014/main" xmlns="" id="{45EF2EEB-C4DC-42C5-8619-7339A76650F4}"/>
              </a:ext>
            </a:extLst>
          </p:cNvPr>
          <p:cNvSpPr txBox="1">
            <a:spLocks/>
          </p:cNvSpPr>
          <p:nvPr/>
        </p:nvSpPr>
        <p:spPr>
          <a:xfrm>
            <a:off x="3189120" y="3154835"/>
            <a:ext cx="2765760" cy="8680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endParaRPr lang="pt-BR" sz="2400" dirty="0" smtClean="0">
              <a:solidFill>
                <a:prstClr val="black"/>
              </a:solidFill>
            </a:endParaRPr>
          </a:p>
          <a:p>
            <a:pPr algn="just"/>
            <a:r>
              <a:rPr lang="pt-BR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Hardware </a:t>
            </a:r>
            <a:r>
              <a:rPr lang="pt-BR" sz="24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endParaRPr lang="pt-BR" sz="24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r>
              <a:rPr lang="pt-BR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Software </a:t>
            </a:r>
            <a:r>
              <a:rPr lang="pt-BR" sz="2400" dirty="0" err="1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dirty="0" smtClean="0">
                <a:solidFill>
                  <a:prstClr val="black"/>
                </a:solidFill>
              </a:rPr>
              <a:t>. </a:t>
            </a:r>
            <a:r>
              <a:rPr lang="pt-BR" dirty="0">
                <a:solidFill>
                  <a:prstClr val="black"/>
                </a:solidFill>
              </a:rPr>
              <a:t/>
            </a:r>
            <a:br>
              <a:rPr lang="pt-BR" dirty="0">
                <a:solidFill>
                  <a:prstClr val="black"/>
                </a:solidFill>
              </a:rPr>
            </a:br>
            <a:endParaRPr lang="pt-BR" dirty="0">
              <a:solidFill>
                <a:prstClr val="black"/>
              </a:solidFill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26" name="Título 2">
            <a:extLst>
              <a:ext uri="{FF2B5EF4-FFF2-40B4-BE49-F238E27FC236}">
                <a16:creationId xmlns:a16="http://schemas.microsoft.com/office/drawing/2014/main" xmlns="" id="{D79F8C30-6638-446A-81FC-E4EEE987D3AF}"/>
              </a:ext>
            </a:extLst>
          </p:cNvPr>
          <p:cNvSpPr txBox="1">
            <a:spLocks/>
          </p:cNvSpPr>
          <p:nvPr/>
        </p:nvSpPr>
        <p:spPr>
          <a:xfrm>
            <a:off x="-911" y="1387534"/>
            <a:ext cx="9144000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5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itchFamily="18" charset="0"/>
              </a:rPr>
              <a:t>Arduíno</a:t>
            </a:r>
            <a:endParaRPr lang="pt-BR" sz="5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otlight MT Light" pitchFamily="18" charset="0"/>
            </a:endParaRPr>
          </a:p>
        </p:txBody>
      </p:sp>
      <p:sp>
        <p:nvSpPr>
          <p:cNvPr id="8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204297" y="4227135"/>
            <a:ext cx="4735406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800" dirty="0" err="1" smtClean="0">
                <a:solidFill>
                  <a:prstClr val="black"/>
                </a:solidFill>
              </a:rPr>
              <a:t>Modulos</a:t>
            </a:r>
            <a:r>
              <a:rPr lang="pt-BR" sz="4800" dirty="0" smtClean="0">
                <a:solidFill>
                  <a:prstClr val="black"/>
                </a:solidFill>
              </a:rPr>
              <a:t>:</a:t>
            </a:r>
            <a:endParaRPr lang="pt-BR" sz="4800" dirty="0">
              <a:solidFill>
                <a:prstClr val="black"/>
              </a:solidFill>
            </a:endParaRPr>
          </a:p>
        </p:txBody>
      </p:sp>
      <p:sp>
        <p:nvSpPr>
          <p:cNvPr id="9" name="Título 2">
            <a:extLst>
              <a:ext uri="{FF2B5EF4-FFF2-40B4-BE49-F238E27FC236}">
                <a16:creationId xmlns:a16="http://schemas.microsoft.com/office/drawing/2014/main" xmlns="" id="{45EF2EEB-C4DC-42C5-8619-7339A76650F4}"/>
              </a:ext>
            </a:extLst>
          </p:cNvPr>
          <p:cNvSpPr txBox="1">
            <a:spLocks/>
          </p:cNvSpPr>
          <p:nvPr/>
        </p:nvSpPr>
        <p:spPr>
          <a:xfrm>
            <a:off x="2696708" y="4877314"/>
            <a:ext cx="3750583" cy="1980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pt-BR" sz="2400" dirty="0" smtClean="0">
                <a:solidFill>
                  <a:prstClr val="black"/>
                </a:solidFill>
              </a:rPr>
              <a:t>Robótica para competição;</a:t>
            </a:r>
          </a:p>
          <a:p>
            <a:pPr algn="just"/>
            <a:r>
              <a:rPr lang="pt-BR" sz="2400" dirty="0" smtClean="0">
                <a:solidFill>
                  <a:prstClr val="black"/>
                </a:solidFill>
              </a:rPr>
              <a:t>Domótica;</a:t>
            </a:r>
          </a:p>
          <a:p>
            <a:pPr algn="l"/>
            <a:r>
              <a:rPr lang="pt-BR" dirty="0" smtClean="0">
                <a:solidFill>
                  <a:prstClr val="black"/>
                </a:solidFill>
              </a:rPr>
              <a:t>IOT – Residencial;</a:t>
            </a:r>
            <a:r>
              <a:rPr lang="pt-BR" dirty="0">
                <a:solidFill>
                  <a:prstClr val="black"/>
                </a:solidFill>
              </a:rPr>
              <a:t/>
            </a:r>
            <a:br>
              <a:rPr lang="pt-BR" dirty="0">
                <a:solidFill>
                  <a:prstClr val="black"/>
                </a:solidFill>
              </a:rPr>
            </a:br>
            <a:r>
              <a:rPr lang="pt-BR" dirty="0">
                <a:solidFill>
                  <a:prstClr val="black"/>
                </a:solidFill>
              </a:rPr>
              <a:t> </a:t>
            </a:r>
            <a:r>
              <a:rPr lang="pt-BR" dirty="0" smtClean="0">
                <a:solidFill>
                  <a:prstClr val="black"/>
                </a:solidFill>
              </a:rPr>
              <a:t>      – </a:t>
            </a:r>
            <a:r>
              <a:rPr lang="pt-BR" dirty="0">
                <a:solidFill>
                  <a:prstClr val="black"/>
                </a:solidFill>
              </a:rPr>
              <a:t>Industrial</a:t>
            </a:r>
            <a:r>
              <a:rPr lang="pt-BR" dirty="0" smtClean="0">
                <a:solidFill>
                  <a:prstClr val="black"/>
                </a:solidFill>
              </a:rPr>
              <a:t>;</a:t>
            </a:r>
          </a:p>
          <a:p>
            <a:pPr algn="l"/>
            <a:r>
              <a:rPr lang="pt-BR" dirty="0" smtClean="0">
                <a:solidFill>
                  <a:prstClr val="black"/>
                </a:solidFill>
              </a:rPr>
              <a:t>Automação de lugares públicos;</a:t>
            </a:r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4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26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/>
          <a:stretch/>
        </p:blipFill>
        <p:spPr>
          <a:xfrm>
            <a:off x="368240" y="1772816"/>
            <a:ext cx="5355888" cy="498851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Shields, o que </a:t>
            </a:r>
            <a:r>
              <a:rPr lang="pt-BR" sz="3200" dirty="0" smtClean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são?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4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77424" y="982388"/>
            <a:ext cx="87298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/>
              </a:rPr>
              <a:t>Shields são acessórios que acoplamos ao </a:t>
            </a:r>
            <a:r>
              <a:rPr lang="pt-BR" sz="2400" dirty="0" err="1">
                <a:latin typeface="Roboto" panose="02000000000000000000"/>
              </a:rPr>
              <a:t>Arduíno</a:t>
            </a:r>
            <a:r>
              <a:rPr lang="pt-BR" sz="2400" dirty="0">
                <a:latin typeface="Roboto" panose="02000000000000000000"/>
              </a:rPr>
              <a:t>, dando a ele </a:t>
            </a:r>
          </a:p>
        </p:txBody>
      </p:sp>
      <p:sp>
        <p:nvSpPr>
          <p:cNvPr id="6" name="Retângulo 5"/>
          <p:cNvSpPr/>
          <p:nvPr/>
        </p:nvSpPr>
        <p:spPr>
          <a:xfrm>
            <a:off x="3388801" y="1460831"/>
            <a:ext cx="5869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>
                <a:latin typeface="Roboto" panose="02000000000000000000"/>
              </a:rPr>
              <a:t>uma </a:t>
            </a:r>
            <a:r>
              <a:rPr lang="pt-BR" sz="2400" dirty="0">
                <a:latin typeface="Roboto" panose="02000000000000000000"/>
              </a:rPr>
              <a:t>funcionalidade extra e, normalmente, </a:t>
            </a:r>
          </a:p>
        </p:txBody>
      </p:sp>
      <p:sp>
        <p:nvSpPr>
          <p:cNvPr id="7" name="Retângulo 6"/>
          <p:cNvSpPr/>
          <p:nvPr/>
        </p:nvSpPr>
        <p:spPr>
          <a:xfrm>
            <a:off x="4460919" y="1953440"/>
            <a:ext cx="47978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/>
              </a:rPr>
              <a:t>sem perder em numero de portas. </a:t>
            </a:r>
          </a:p>
        </p:txBody>
      </p:sp>
      <p:sp>
        <p:nvSpPr>
          <p:cNvPr id="9" name="Retângulo 8"/>
          <p:cNvSpPr/>
          <p:nvPr/>
        </p:nvSpPr>
        <p:spPr>
          <a:xfrm>
            <a:off x="5646790" y="2442471"/>
            <a:ext cx="36375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/>
              </a:rPr>
              <a:t>Existem </a:t>
            </a:r>
            <a:r>
              <a:rPr lang="pt-BR" sz="2400" dirty="0" smtClean="0">
                <a:latin typeface="Roboto" panose="02000000000000000000"/>
              </a:rPr>
              <a:t>diversos </a:t>
            </a:r>
            <a:r>
              <a:rPr lang="pt-BR" sz="2400" dirty="0" err="1" smtClean="0">
                <a:latin typeface="Roboto" panose="02000000000000000000"/>
              </a:rPr>
              <a:t>shields</a:t>
            </a:r>
            <a:endParaRPr lang="pt-BR" sz="2400" dirty="0">
              <a:latin typeface="Roboto" panose="0200000000000000000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724128" y="2933897"/>
            <a:ext cx="34999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/>
              </a:rPr>
              <a:t>disponíveis </a:t>
            </a:r>
            <a:r>
              <a:rPr lang="pt-BR" sz="2400" dirty="0" smtClean="0">
                <a:latin typeface="Roboto" panose="02000000000000000000"/>
              </a:rPr>
              <a:t>no mercado</a:t>
            </a:r>
            <a:r>
              <a:rPr lang="pt-BR" sz="2400" dirty="0">
                <a:latin typeface="Roboto" panose="02000000000000000000"/>
              </a:rPr>
              <a:t>, 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646790" y="341762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>
                <a:latin typeface="Roboto" panose="02000000000000000000"/>
              </a:rPr>
              <a:t>já que qualquer um </a:t>
            </a:r>
            <a:r>
              <a:rPr lang="pt-BR" sz="2400" dirty="0" smtClean="0">
                <a:latin typeface="Roboto" panose="02000000000000000000"/>
              </a:rPr>
              <a:t>pode</a:t>
            </a:r>
            <a:endParaRPr lang="pt-BR" sz="2400" dirty="0">
              <a:latin typeface="Roboto" panose="0200000000000000000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5653635" y="4409870"/>
            <a:ext cx="3643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 err="1">
                <a:latin typeface="Roboto" panose="02000000000000000000"/>
              </a:rPr>
              <a:t>shields</a:t>
            </a:r>
            <a:r>
              <a:rPr lang="pt-BR" sz="2400" dirty="0">
                <a:latin typeface="Roboto" panose="02000000000000000000"/>
              </a:rPr>
              <a:t> e comercializa-lo.</a:t>
            </a:r>
            <a:endParaRPr lang="pt-BR" sz="2400" dirty="0"/>
          </a:p>
        </p:txBody>
      </p:sp>
      <p:sp>
        <p:nvSpPr>
          <p:cNvPr id="14" name="Retângulo 13"/>
          <p:cNvSpPr/>
          <p:nvPr/>
        </p:nvSpPr>
        <p:spPr>
          <a:xfrm>
            <a:off x="5653635" y="3913749"/>
            <a:ext cx="3459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Roboto" panose="02000000000000000000"/>
              </a:rPr>
              <a:t>desenvolver seu próprio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5799505" y="5554820"/>
            <a:ext cx="33778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latin typeface="Roboto" panose="02000000000000000000"/>
              </a:rPr>
              <a:t>Exemplos de </a:t>
            </a:r>
            <a:r>
              <a:rPr lang="pt-BR" sz="2800" dirty="0" err="1" smtClean="0">
                <a:latin typeface="Roboto" panose="02000000000000000000"/>
              </a:rPr>
              <a:t>Shilds</a:t>
            </a:r>
            <a:r>
              <a:rPr lang="pt-BR" sz="2800" dirty="0" smtClean="0">
                <a:latin typeface="Roboto" panose="02000000000000000000"/>
              </a:rPr>
              <a:t>:</a:t>
            </a:r>
            <a:endParaRPr lang="pt-BR" sz="2800" dirty="0">
              <a:latin typeface="Roboto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27008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  <p:bldP spid="6" grpId="0"/>
      <p:bldP spid="7" grpId="0"/>
      <p:bldP spid="9" grpId="0"/>
      <p:bldP spid="10" grpId="0"/>
      <p:bldP spid="11" grpId="0"/>
      <p:bldP spid="13" grpId="0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Exemplos de Shields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422065" y="2419797"/>
            <a:ext cx="37400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Permite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conexão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internet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através de um cabo ethernet.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334053" y="1369202"/>
            <a:ext cx="27719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latin typeface="Roboto" panose="02000000000000000000"/>
                <a:ea typeface="BirkaLTPro-Regular"/>
                <a:cs typeface="BirkaLTPro-Regular"/>
              </a:rPr>
              <a:t>Shields Ethernet</a:t>
            </a:r>
            <a:endParaRPr lang="pt-BR" sz="28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887" y="1670121"/>
            <a:ext cx="4585617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tângulo 14"/>
          <p:cNvSpPr/>
          <p:nvPr/>
        </p:nvSpPr>
        <p:spPr>
          <a:xfrm>
            <a:off x="395536" y="3997921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 um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suporte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para um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cartão micro SD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onde  armazenar informações e arquivos para ou da internet.</a:t>
            </a:r>
          </a:p>
        </p:txBody>
      </p:sp>
    </p:spTree>
    <p:extLst>
      <p:ext uri="{BB962C8B-B14F-4D97-AF65-F5344CB8AC3E}">
        <p14:creationId xmlns:p14="http://schemas.microsoft.com/office/powerpoint/2010/main" val="335652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  <p:bldP spid="14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Exemplos de Shields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422065" y="2419797"/>
            <a:ext cx="37400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Permite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criação de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jogos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16-bits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com vários exemplos já inclusos. 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334053" y="1369202"/>
            <a:ext cx="2020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err="1">
                <a:latin typeface="Roboto" panose="02000000000000000000"/>
                <a:ea typeface="BirkaLTPro-Regular"/>
                <a:cs typeface="BirkaLTPro-Regular"/>
              </a:rPr>
              <a:t>Gameduino</a:t>
            </a:r>
            <a:endParaRPr lang="pt-BR" sz="28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95536" y="399792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Possui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saída VGA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de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som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fone de ouvido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caixas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externas.</a:t>
            </a:r>
            <a:endParaRPr lang="pt-BR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892422"/>
            <a:ext cx="438947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694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Exemplos de Shields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422064" y="2419797"/>
            <a:ext cx="44379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Adiciona uma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tela LCD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integrada, com uma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resolução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capacidade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superiores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aos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displays comuns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334053" y="1369202"/>
            <a:ext cx="19127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err="1">
                <a:latin typeface="Roboto" panose="02000000000000000000"/>
                <a:ea typeface="BirkaLTPro-Regular"/>
                <a:cs typeface="BirkaLTPro-Regular"/>
              </a:rPr>
              <a:t>Shield</a:t>
            </a:r>
            <a:r>
              <a:rPr lang="pt-BR" sz="2800" dirty="0">
                <a:latin typeface="Roboto" panose="02000000000000000000"/>
                <a:ea typeface="BirkaLTPro-Regular"/>
                <a:cs typeface="BirkaLTPro-Regular"/>
              </a:rPr>
              <a:t> </a:t>
            </a:r>
            <a:r>
              <a:rPr lang="pt-BR" sz="2800" dirty="0" smtClean="0">
                <a:latin typeface="Roboto" panose="02000000000000000000"/>
                <a:ea typeface="BirkaLTPro-Regular"/>
                <a:cs typeface="BirkaLTPro-Regular"/>
              </a:rPr>
              <a:t>LCD</a:t>
            </a:r>
            <a:endParaRPr lang="pt-BR" sz="28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417509" y="503071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Existem versões com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teclados.</a:t>
            </a:r>
            <a:endParaRPr lang="pt-BR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211" y="2034927"/>
            <a:ext cx="4786789" cy="3909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738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Exemplos de Shields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422065" y="2419797"/>
            <a:ext cx="37400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Controle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quatro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botões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pressão e um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analógico. 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334053" y="1369202"/>
            <a:ext cx="2020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err="1" smtClean="0">
                <a:latin typeface="Roboto" panose="02000000000000000000"/>
                <a:ea typeface="BirkaLTPro-Regular"/>
                <a:cs typeface="BirkaLTPro-Regular"/>
              </a:rPr>
              <a:t>Gameduino</a:t>
            </a:r>
            <a:endParaRPr lang="pt-BR" sz="28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95536" y="399792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Possui funções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facilitadas</a:t>
            </a:r>
          </a:p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a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utilização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dos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botões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035" y="1972301"/>
            <a:ext cx="453390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141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Exemplos de Shields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422065" y="2419797"/>
            <a:ext cx="37400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por ultimo, o mais interessante! 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334053" y="1369202"/>
            <a:ext cx="42001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err="1">
                <a:latin typeface="Roboto" panose="02000000000000000000"/>
                <a:ea typeface="BirkaLTPro-Regular"/>
                <a:cs typeface="BirkaLTPro-Regular"/>
              </a:rPr>
              <a:t>Shield</a:t>
            </a:r>
            <a:r>
              <a:rPr lang="pt-BR" sz="2800" dirty="0">
                <a:latin typeface="Roboto" panose="02000000000000000000"/>
                <a:ea typeface="BirkaLTPro-Regular"/>
                <a:cs typeface="BirkaLTPro-Regular"/>
              </a:rPr>
              <a:t> Olhos Arregalados</a:t>
            </a:r>
            <a:endParaRPr lang="pt-BR" sz="28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95536" y="3429254"/>
            <a:ext cx="3600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Adiciona ao  projeto a mais importante</a:t>
            </a:r>
          </a:p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todas as funcionalidades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olhos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!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" t="877" r="541" b="1831"/>
          <a:stretch/>
        </p:blipFill>
        <p:spPr>
          <a:xfrm>
            <a:off x="4010168" y="2205168"/>
            <a:ext cx="5115201" cy="3600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34053" y="5477074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(sim, isto é tudo que ele faz)</a:t>
            </a:r>
          </a:p>
        </p:txBody>
      </p:sp>
    </p:spTree>
    <p:extLst>
      <p:ext uri="{BB962C8B-B14F-4D97-AF65-F5344CB8AC3E}">
        <p14:creationId xmlns:p14="http://schemas.microsoft.com/office/powerpoint/2010/main" val="237259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2607447"/>
            <a:ext cx="5534787" cy="337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E  Módulos, o que são?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4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395535" y="1314514"/>
            <a:ext cx="87298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São como blocos que possuem dispositivos de entrada e saída prontos para serem utilizados; </a:t>
            </a:r>
          </a:p>
        </p:txBody>
      </p:sp>
      <p:sp>
        <p:nvSpPr>
          <p:cNvPr id="3" name="Retângulo 2"/>
          <p:cNvSpPr/>
          <p:nvPr/>
        </p:nvSpPr>
        <p:spPr>
          <a:xfrm>
            <a:off x="5933664" y="2145511"/>
            <a:ext cx="319170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– Sensores;</a:t>
            </a:r>
          </a:p>
          <a:p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– Atuadores;</a:t>
            </a:r>
          </a:p>
          <a:p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Conectam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 aos </a:t>
            </a:r>
            <a:r>
              <a:rPr lang="pt-BR" sz="24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shields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Conexão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padrão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Não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há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bricks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oficiais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92763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Exemplos de Módulos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958" y="1484784"/>
            <a:ext cx="8666450" cy="473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3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Exemplos de Módulos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748028"/>
            <a:ext cx="8694494" cy="4023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883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err="1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Arduíno</a:t>
            </a:r>
            <a:r>
              <a:rPr lang="pt-BR" sz="3200" dirty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 IDE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939784"/>
            <a:ext cx="8729833" cy="590400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64988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26" name="Título 2">
            <a:extLst>
              <a:ext uri="{FF2B5EF4-FFF2-40B4-BE49-F238E27FC236}">
                <a16:creationId xmlns:a16="http://schemas.microsoft.com/office/drawing/2014/main" xmlns="" id="{D79F8C30-6638-446A-81FC-E4EEE987D3AF}"/>
              </a:ext>
            </a:extLst>
          </p:cNvPr>
          <p:cNvSpPr txBox="1">
            <a:spLocks/>
          </p:cNvSpPr>
          <p:nvPr/>
        </p:nvSpPr>
        <p:spPr>
          <a:xfrm>
            <a:off x="6385410" y="65328"/>
            <a:ext cx="2695798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endParaRPr lang="pt-BR" sz="5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27" y="1436769"/>
            <a:ext cx="6075944" cy="4440503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95536" y="5877272"/>
            <a:ext cx="6840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Como a teoria precede a pratica, vamos à teoria:</a:t>
            </a:r>
          </a:p>
        </p:txBody>
      </p:sp>
      <p:sp>
        <p:nvSpPr>
          <p:cNvPr id="59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204296" y="917664"/>
            <a:ext cx="4735406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Introdução</a:t>
            </a:r>
            <a:endParaRPr lang="pt-BR" sz="48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51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" grpId="0"/>
      <p:bldP spid="5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err="1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Arduíno</a:t>
            </a:r>
            <a:r>
              <a:rPr lang="pt-BR" sz="3200" dirty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 IDE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939784"/>
            <a:ext cx="8729833" cy="590400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3" name="Retângulo 2"/>
          <p:cNvSpPr/>
          <p:nvPr/>
        </p:nvSpPr>
        <p:spPr>
          <a:xfrm>
            <a:off x="444805" y="1930480"/>
            <a:ext cx="3506419" cy="14655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383587" y="1930480"/>
            <a:ext cx="854697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Utilizado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Escrever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código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programa;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Salvá-lo;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Compilá-lo;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Realizar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gravação do código compilado na memória flash através da porta USB do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computador;</a:t>
            </a:r>
          </a:p>
          <a:p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Este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ambiente de desenvolvimento é baseado no Framework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Wiring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na linguagem de programação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C/C++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2326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err="1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Arduíno</a:t>
            </a:r>
            <a:r>
              <a:rPr lang="pt-BR" sz="3200" dirty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 IDE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939784"/>
            <a:ext cx="8729833" cy="590400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3" name="Retângulo 2"/>
          <p:cNvSpPr/>
          <p:nvPr/>
        </p:nvSpPr>
        <p:spPr>
          <a:xfrm>
            <a:off x="444805" y="1930480"/>
            <a:ext cx="3506419" cy="14655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417509" y="1963423"/>
            <a:ext cx="854697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Uma vez gravado o programa no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o computador não é mais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necessário.</a:t>
            </a:r>
          </a:p>
          <a:p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partir do momento em que se utiliza uma fonte de alimentação externa, o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se torna uma placa totalmente independente. </a:t>
            </a:r>
          </a:p>
        </p:txBody>
      </p:sp>
    </p:spTree>
    <p:extLst>
      <p:ext uri="{BB962C8B-B14F-4D97-AF65-F5344CB8AC3E}">
        <p14:creationId xmlns:p14="http://schemas.microsoft.com/office/powerpoint/2010/main" val="335829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err="1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Arduíno</a:t>
            </a:r>
            <a:r>
              <a:rPr lang="pt-BR" sz="3200" dirty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 IDE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939784"/>
            <a:ext cx="8729833" cy="590400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3" name="Retângulo 2"/>
          <p:cNvSpPr/>
          <p:nvPr/>
        </p:nvSpPr>
        <p:spPr>
          <a:xfrm>
            <a:off x="444805" y="1930480"/>
            <a:ext cx="3506419" cy="14655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417509" y="1963423"/>
            <a:ext cx="85469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Mas antes de tudo </a:t>
            </a:r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preciso obter os arquivos de instalação e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drivers,</a:t>
            </a: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vêm juntos no mesmo pacote, </a:t>
            </a:r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pode ser obtido no site oficial do </a:t>
            </a:r>
            <a:r>
              <a:rPr lang="pt-BR" sz="24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download deve ser selecionado de acordo com o sistema operacional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utilizado,</a:t>
            </a: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sendo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ele compatível com Windows, Linux e Mac OS. </a:t>
            </a:r>
          </a:p>
        </p:txBody>
      </p:sp>
    </p:spTree>
    <p:extLst>
      <p:ext uri="{BB962C8B-B14F-4D97-AF65-F5344CB8AC3E}">
        <p14:creationId xmlns:p14="http://schemas.microsoft.com/office/powerpoint/2010/main" val="132128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err="1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Arduíno</a:t>
            </a:r>
            <a:r>
              <a:rPr lang="pt-BR" sz="3200" dirty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 IDE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939784"/>
            <a:ext cx="8729833" cy="590400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3" name="Retângulo 2"/>
          <p:cNvSpPr/>
          <p:nvPr/>
        </p:nvSpPr>
        <p:spPr>
          <a:xfrm>
            <a:off x="444805" y="1930480"/>
            <a:ext cx="3506419" cy="14655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440248" y="1916832"/>
            <a:ext cx="854697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programar na IDE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utiliza-se duas funções principais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void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setup(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); </a:t>
            </a: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//Estabelece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 configurações iniciais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5" y="3995334"/>
            <a:ext cx="8423471" cy="116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1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err="1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Arduíno</a:t>
            </a:r>
            <a:r>
              <a:rPr lang="pt-BR" sz="3200" dirty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 IDE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939784"/>
            <a:ext cx="8729833" cy="590400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3" name="Retângulo 2"/>
          <p:cNvSpPr/>
          <p:nvPr/>
        </p:nvSpPr>
        <p:spPr>
          <a:xfrm>
            <a:off x="444805" y="1930480"/>
            <a:ext cx="3506419" cy="14655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444805" y="1916832"/>
            <a:ext cx="854697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programar na IDE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utiliza-se duas funções principais:</a:t>
            </a:r>
          </a:p>
          <a:p>
            <a:endParaRPr lang="pt-BR" sz="16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void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Loop( );</a:t>
            </a: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//Estabelece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controle propriamente dito e a operação que vai rodar o tempo todo no seu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344"/>
          <a:stretch/>
        </p:blipFill>
        <p:spPr>
          <a:xfrm>
            <a:off x="444805" y="4127047"/>
            <a:ext cx="7151531" cy="170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7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err="1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Arduíno</a:t>
            </a:r>
            <a:r>
              <a:rPr lang="pt-BR" sz="3200" dirty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 IDE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939784"/>
            <a:ext cx="8729833" cy="590400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3" name="Retângulo 2"/>
          <p:cNvSpPr/>
          <p:nvPr/>
        </p:nvSpPr>
        <p:spPr>
          <a:xfrm>
            <a:off x="444805" y="1930480"/>
            <a:ext cx="3506419" cy="14655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Espaço Reservado para Conteúdo 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7" b="8965"/>
          <a:stretch/>
        </p:blipFill>
        <p:spPr bwMode="auto">
          <a:xfrm>
            <a:off x="1187624" y="1872004"/>
            <a:ext cx="7680984" cy="3974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087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err="1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Arduíno</a:t>
            </a:r>
            <a:r>
              <a:rPr lang="pt-BR" sz="3200" dirty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 </a:t>
            </a:r>
            <a:r>
              <a:rPr lang="pt-BR" sz="3200" dirty="0" smtClean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IDE - Conhecendo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967080"/>
            <a:ext cx="8716185" cy="587711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073" y="1012864"/>
            <a:ext cx="5844792" cy="4572000"/>
          </a:xfrm>
          <a:prstGeom prst="rect">
            <a:avLst/>
          </a:prstGeom>
          <a:ln w="76200">
            <a:solidFill>
              <a:srgbClr val="FFC000"/>
            </a:solidFill>
          </a:ln>
        </p:spPr>
      </p:pic>
      <p:sp>
        <p:nvSpPr>
          <p:cNvPr id="3" name="Retângulo 2"/>
          <p:cNvSpPr/>
          <p:nvPr/>
        </p:nvSpPr>
        <p:spPr>
          <a:xfrm>
            <a:off x="417509" y="1196752"/>
            <a:ext cx="2714331" cy="2016224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de seta reta 13"/>
          <p:cNvCxnSpPr/>
          <p:nvPr/>
        </p:nvCxnSpPr>
        <p:spPr>
          <a:xfrm>
            <a:off x="407721" y="3212976"/>
            <a:ext cx="2724119" cy="223224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 flipV="1">
            <a:off x="417509" y="1012864"/>
            <a:ext cx="2714331" cy="18388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70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err="1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Arduíno</a:t>
            </a:r>
            <a:r>
              <a:rPr lang="pt-BR" sz="3200" dirty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 </a:t>
            </a:r>
            <a:r>
              <a:rPr lang="pt-BR" sz="3200" dirty="0" smtClean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IDE – Primeiro Código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967080"/>
            <a:ext cx="8716185" cy="587711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815" y="1021672"/>
            <a:ext cx="5606309" cy="4572000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  <p:sp>
        <p:nvSpPr>
          <p:cNvPr id="3" name="Retângulo 2"/>
          <p:cNvSpPr/>
          <p:nvPr/>
        </p:nvSpPr>
        <p:spPr>
          <a:xfrm>
            <a:off x="417509" y="1196752"/>
            <a:ext cx="2714331" cy="2056328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/>
          <p:cNvCxnSpPr/>
          <p:nvPr/>
        </p:nvCxnSpPr>
        <p:spPr>
          <a:xfrm flipV="1">
            <a:off x="417509" y="1021672"/>
            <a:ext cx="2930355" cy="17508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417509" y="3253080"/>
            <a:ext cx="2930355" cy="234059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84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Onde te encontro?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4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3599572" y="2276872"/>
            <a:ext cx="4210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alvesaaa@hotmail.com</a:t>
            </a:r>
            <a:endParaRPr lang="pt-BR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29384" y="3164501"/>
            <a:ext cx="18582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latin typeface="Roboto" panose="02000000000000000000"/>
                <a:ea typeface="BirkaLTPro-Regular"/>
                <a:cs typeface="BirkaLTPro-Regular"/>
              </a:rPr>
              <a:t>Abel Alves</a:t>
            </a:r>
            <a:endParaRPr lang="pt-BR" sz="28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19" y="2276872"/>
            <a:ext cx="523220" cy="52322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3599572" y="3165378"/>
            <a:ext cx="4210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(34) 9 9114-9891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5" t="18280" r="20395" b="19337"/>
          <a:stretch/>
        </p:blipFill>
        <p:spPr>
          <a:xfrm>
            <a:off x="2782334" y="2967721"/>
            <a:ext cx="683390" cy="72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1" t="2955" r="12936" b="24492"/>
          <a:stretch/>
        </p:blipFill>
        <p:spPr>
          <a:xfrm>
            <a:off x="2915816" y="3976630"/>
            <a:ext cx="523220" cy="523220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3599572" y="3976630"/>
            <a:ext cx="57249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8"/>
              </a:rPr>
              <a:t>https://abelalves.blogspot.com/</a:t>
            </a:r>
            <a:endParaRPr lang="pt-BR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76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  <p:bldP spid="14" grpId="0"/>
      <p:bldP spid="10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59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que exatamente é um </a:t>
            </a:r>
            <a:r>
              <a:rPr lang="pt-BR" sz="32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6951" r="6951" b="6951"/>
          <a:stretch/>
        </p:blipFill>
        <p:spPr>
          <a:xfrm>
            <a:off x="5572579" y="2276872"/>
            <a:ext cx="3571421" cy="3528392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339675" y="1124744"/>
            <a:ext cx="21932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Wikipédia: </a:t>
            </a:r>
            <a:endParaRPr lang="pt-BR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39674" y="1688763"/>
            <a:ext cx="880432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 </a:t>
            </a:r>
            <a:r>
              <a:rPr lang="pt-BR" sz="2400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é um </a:t>
            </a:r>
            <a:r>
              <a:rPr lang="pt-BR" sz="24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micro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controlador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placa única </a:t>
            </a:r>
            <a:r>
              <a:rPr lang="pt-BR" sz="2400" i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 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 </a:t>
            </a:r>
            <a:r>
              <a:rPr lang="pt-BR" sz="24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conjunto de software 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programa-lo.</a:t>
            </a:r>
          </a:p>
        </p:txBody>
      </p:sp>
      <p:sp>
        <p:nvSpPr>
          <p:cNvPr id="6" name="Retângulo 5"/>
          <p:cNvSpPr/>
          <p:nvPr/>
        </p:nvSpPr>
        <p:spPr>
          <a:xfrm>
            <a:off x="386052" y="2827536"/>
            <a:ext cx="52329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</a:t>
            </a:r>
            <a:r>
              <a:rPr lang="pt-BR" sz="24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hardware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consiste em um projeto simples de </a:t>
            </a:r>
            <a:r>
              <a:rPr lang="pt-BR" sz="24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hardware livre 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o controlador, com um processador </a:t>
            </a:r>
            <a:r>
              <a:rPr lang="pt-BR" sz="2400" b="1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Atmel</a:t>
            </a:r>
            <a:r>
              <a:rPr lang="pt-BR" sz="24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AVR 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suporte embutido de entrada/saída.</a:t>
            </a:r>
          </a:p>
        </p:txBody>
      </p:sp>
      <p:sp>
        <p:nvSpPr>
          <p:cNvPr id="8" name="Retângulo 7"/>
          <p:cNvSpPr/>
          <p:nvPr/>
        </p:nvSpPr>
        <p:spPr>
          <a:xfrm>
            <a:off x="373582" y="5617983"/>
            <a:ext cx="8751787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</a:t>
            </a:r>
            <a:r>
              <a:rPr lang="pt-BR" sz="24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software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consiste de uma linguagem de </a:t>
            </a:r>
            <a:r>
              <a:rPr lang="pt-BR" sz="24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programação padrão e do </a:t>
            </a:r>
            <a:r>
              <a:rPr lang="pt-BR" sz="2400" b="1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bootloader</a:t>
            </a:r>
            <a:r>
              <a:rPr lang="pt-BR" sz="24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 roda na placa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68489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9" grpId="0"/>
      <p:bldP spid="3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6951" r="6951" b="6951"/>
          <a:stretch/>
        </p:blipFill>
        <p:spPr>
          <a:xfrm>
            <a:off x="5572579" y="2276872"/>
            <a:ext cx="3571421" cy="3528392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339675" y="1124744"/>
            <a:ext cx="39645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 termos práticos: </a:t>
            </a:r>
          </a:p>
        </p:txBody>
      </p:sp>
      <p:sp>
        <p:nvSpPr>
          <p:cNvPr id="3" name="Retângulo 2"/>
          <p:cNvSpPr/>
          <p:nvPr/>
        </p:nvSpPr>
        <p:spPr>
          <a:xfrm>
            <a:off x="357807" y="1665966"/>
            <a:ext cx="88043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é um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pequeno computador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 se pode programar para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processar entradas e saídas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</a:t>
            </a:r>
            <a:endParaRPr lang="pt-BR" sz="24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39674" y="3942346"/>
            <a:ext cx="52329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</a:t>
            </a:r>
            <a:r>
              <a:rPr lang="pt-BR" sz="2400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é o que </a:t>
            </a:r>
            <a:r>
              <a:rPr lang="pt-BR" sz="24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chamamos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plataforma de </a:t>
            </a:r>
            <a:r>
              <a:rPr lang="pt-BR" sz="24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computação física 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 </a:t>
            </a:r>
            <a:r>
              <a:rPr lang="pt-BR" sz="24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embarcada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ou seja, um </a:t>
            </a:r>
            <a:r>
              <a:rPr lang="pt-BR" sz="24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sistema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i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</a:t>
            </a:r>
            <a:endParaRPr lang="pt-BR" sz="24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35110" y="2807055"/>
            <a:ext cx="64691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dispositivo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os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componentes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externos conectados a ele.</a:t>
            </a:r>
            <a:endParaRPr lang="pt-BR" sz="2400" dirty="0"/>
          </a:p>
        </p:txBody>
      </p:sp>
      <p:sp>
        <p:nvSpPr>
          <p:cNvPr id="7" name="Retângulo 6"/>
          <p:cNvSpPr/>
          <p:nvPr/>
        </p:nvSpPr>
        <p:spPr>
          <a:xfrm>
            <a:off x="311319" y="5558575"/>
            <a:ext cx="87771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pode </a:t>
            </a:r>
            <a:r>
              <a:rPr lang="pt-BR" sz="24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interagir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 seu </a:t>
            </a:r>
            <a:r>
              <a:rPr lang="pt-BR" sz="24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ambiente</a:t>
            </a:r>
            <a:r>
              <a:rPr lang="pt-BR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por meio de hardware e software.</a:t>
            </a:r>
          </a:p>
        </p:txBody>
      </p:sp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que exatamente é um </a:t>
            </a:r>
            <a:r>
              <a:rPr lang="pt-BR" sz="32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25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6" grpId="0"/>
      <p:bldP spid="4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339675" y="1124744"/>
            <a:ext cx="39645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 termos práticos: </a:t>
            </a:r>
          </a:p>
        </p:txBody>
      </p:sp>
      <p:sp>
        <p:nvSpPr>
          <p:cNvPr id="3" name="Retângulo 2"/>
          <p:cNvSpPr/>
          <p:nvPr/>
        </p:nvSpPr>
        <p:spPr>
          <a:xfrm>
            <a:off x="5417964" y="2307066"/>
            <a:ext cx="3726036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Projeto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faz a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junção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entre o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Hardware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Software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resulta em uma plataforma de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fácil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desenvolvimento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utilizando um micro controlador. </a:t>
            </a:r>
          </a:p>
        </p:txBody>
      </p:sp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que exatamente é um </a:t>
            </a:r>
            <a:r>
              <a:rPr lang="pt-BR" sz="32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t="6101" r="5301" b="3774"/>
          <a:stretch/>
        </p:blipFill>
        <p:spPr>
          <a:xfrm>
            <a:off x="352959" y="1813175"/>
            <a:ext cx="4968552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395391" y="1742909"/>
            <a:ext cx="372603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Placa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Step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LAB para gravação de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código e prototipagem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 Basic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Step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que usa como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compilador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linguagem BASIC.</a:t>
            </a:r>
          </a:p>
        </p:txBody>
      </p:sp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Como era antes dele?</a:t>
            </a:r>
          </a:p>
        </p:txBody>
      </p:sp>
      <p:pic>
        <p:nvPicPr>
          <p:cNvPr id="10" name="Espaço Reservado para Conteúdo 3"/>
          <p:cNvPicPr>
            <a:picLocks noChangeAspect="1"/>
          </p:cNvPicPr>
          <p:nvPr/>
        </p:nvPicPr>
        <p:blipFill>
          <a:blip r:embed="rId4" cstate="print">
            <a:lum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4267" y="1742909"/>
            <a:ext cx="4582266" cy="34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tângulo 10"/>
          <p:cNvSpPr/>
          <p:nvPr/>
        </p:nvSpPr>
        <p:spPr>
          <a:xfrm>
            <a:off x="4474266" y="5266142"/>
            <a:ext cx="4669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Obs.: imagens da revista Mecatrônica Fácil de Janeiro de 2003.</a:t>
            </a:r>
            <a:endParaRPr lang="pt-B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1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267926" y="1366708"/>
            <a:ext cx="491340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Cafeteira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avisar através do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Twitter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que o café está pronto? </a:t>
            </a:r>
          </a:p>
          <a:p>
            <a:pPr marL="0" lvl="1" algn="just">
              <a:lnSpc>
                <a:spcPct val="150000"/>
              </a:lnSpc>
            </a:pP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Robô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brinca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 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cachorro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 </a:t>
            </a:r>
          </a:p>
          <a:p>
            <a:pPr marL="0" lvl="1" algn="just">
              <a:lnSpc>
                <a:spcPct val="150000"/>
              </a:lnSpc>
            </a:pP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Monitor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frequência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cardíaca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que grava 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log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em um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cartão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SD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 </a:t>
            </a:r>
          </a:p>
          <a:p>
            <a:pPr marL="0" lvl="1" algn="just">
              <a:lnSpc>
                <a:spcPct val="150000"/>
              </a:lnSpc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Receber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SMS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no celular ao receber um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e-mail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 </a:t>
            </a:r>
          </a:p>
          <a:p>
            <a:pPr marL="0" lvl="1" algn="just">
              <a:lnSpc>
                <a:spcPct val="150000"/>
              </a:lnSpc>
            </a:pP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Fantasia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que interage através de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som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luzes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 </a:t>
            </a:r>
          </a:p>
        </p:txBody>
      </p:sp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 que usar o </a:t>
            </a:r>
            <a:r>
              <a:rPr lang="pt-BR" sz="32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" r="1346"/>
          <a:stretch/>
        </p:blipFill>
        <p:spPr>
          <a:xfrm>
            <a:off x="386140" y="2304168"/>
            <a:ext cx="3881786" cy="223224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585610" y="4613556"/>
            <a:ext cx="34531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Solução: </a:t>
            </a:r>
            <a:r>
              <a:rPr lang="pt-BR" sz="3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pt-BR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4"/>
          <a:srcRect b="1047"/>
          <a:stretch/>
        </p:blipFill>
        <p:spPr>
          <a:xfrm>
            <a:off x="42551" y="27208"/>
            <a:ext cx="352985" cy="678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0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rma de Onda">
  <a:themeElements>
    <a:clrScheme name="Forma de Onda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Forma de Onda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orma de Onda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4800</TotalTime>
  <Words>1405</Words>
  <Application>Microsoft Office PowerPoint</Application>
  <PresentationFormat>Apresentação na tela (4:3)</PresentationFormat>
  <Paragraphs>210</Paragraphs>
  <Slides>48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48</vt:i4>
      </vt:variant>
    </vt:vector>
  </HeadingPairs>
  <TitlesOfParts>
    <vt:vector size="59" baseType="lpstr">
      <vt:lpstr>Arial</vt:lpstr>
      <vt:lpstr>BirkaLTPro-Regular</vt:lpstr>
      <vt:lpstr>Calibri</vt:lpstr>
      <vt:lpstr>Candara</vt:lpstr>
      <vt:lpstr>Footlight MT Light</vt:lpstr>
      <vt:lpstr>Roboto</vt:lpstr>
      <vt:lpstr>Symbol</vt:lpstr>
      <vt:lpstr>Times New Roman</vt:lpstr>
      <vt:lpstr>Forma de Onda</vt:lpstr>
      <vt:lpstr>Tema do Office</vt:lpstr>
      <vt:lpstr>1_Tema do Office</vt:lpstr>
      <vt:lpstr>Apresentação do PowerPoint</vt:lpstr>
      <vt:lpstr>Clube de Robótica IFTM Arduíno e Raspberry</vt:lpstr>
      <vt:lpstr>Clube de Robótica IFTM Arduíno e Raspberry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</dc:title>
  <dc:creator>Samuel</dc:creator>
  <cp:lastModifiedBy>User</cp:lastModifiedBy>
  <cp:revision>257</cp:revision>
  <dcterms:created xsi:type="dcterms:W3CDTF">2015-09-22T10:13:26Z</dcterms:created>
  <dcterms:modified xsi:type="dcterms:W3CDTF">2019-09-09T14:59:25Z</dcterms:modified>
</cp:coreProperties>
</file>